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04" r:id="rId1"/>
  </p:sldMasterIdLst>
  <p:notesMasterIdLst>
    <p:notesMasterId r:id="rId18"/>
  </p:notesMasterIdLst>
  <p:sldIdLst>
    <p:sldId id="256" r:id="rId2"/>
    <p:sldId id="319" r:id="rId3"/>
    <p:sldId id="320" r:id="rId4"/>
    <p:sldId id="321" r:id="rId5"/>
    <p:sldId id="322" r:id="rId6"/>
    <p:sldId id="323" r:id="rId7"/>
    <p:sldId id="324" r:id="rId8"/>
    <p:sldId id="325" r:id="rId9"/>
    <p:sldId id="290" r:id="rId10"/>
    <p:sldId id="327" r:id="rId11"/>
    <p:sldId id="326" r:id="rId12"/>
    <p:sldId id="318" r:id="rId13"/>
    <p:sldId id="309" r:id="rId14"/>
    <p:sldId id="292" r:id="rId15"/>
    <p:sldId id="307" r:id="rId16"/>
    <p:sldId id="308"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liopi Angeli" initials="KA" lastIdx="2" clrIdx="0">
    <p:extLst>
      <p:ext uri="{19B8F6BF-5375-455C-9EA6-DF929625EA0E}">
        <p15:presenceInfo xmlns:p15="http://schemas.microsoft.com/office/powerpoint/2012/main" userId="ddacd89df7f3eb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15" autoAdjust="0"/>
    <p:restoredTop sz="94338" autoAdjust="0"/>
  </p:normalViewPr>
  <p:slideViewPr>
    <p:cSldViewPr>
      <p:cViewPr varScale="1">
        <p:scale>
          <a:sx n="85" d="100"/>
          <a:sy n="85" d="100"/>
        </p:scale>
        <p:origin x="184" y="92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1098C-8A80-4C92-A92B-5B3E0A29E8D1}" type="datetimeFigureOut">
              <a:rPr lang="de-DE" smtClean="0"/>
              <a:pPr/>
              <a:t>23.01.21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5C213-AD37-4D6D-A9B5-ABB45895CCD5}" type="slidenum">
              <a:rPr lang="de-DE" smtClean="0"/>
              <a:pPr/>
              <a:t>‹#›</a:t>
            </a:fld>
            <a:endParaRPr lang="de-DE"/>
          </a:p>
        </p:txBody>
      </p:sp>
    </p:spTree>
    <p:extLst>
      <p:ext uri="{BB962C8B-B14F-4D97-AF65-F5344CB8AC3E}">
        <p14:creationId xmlns:p14="http://schemas.microsoft.com/office/powerpoint/2010/main" val="396028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24874782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29553813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23183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21734547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53069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14647720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2833766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246980536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30504343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CD45C-595E-4D9A-A6B3-9019B701365B}" type="datetime1">
              <a:rPr lang="de-DE" smtClean="0"/>
              <a:pPr/>
              <a:t>23.01.21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30779311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CD45C-595E-4D9A-A6B3-9019B701365B}" type="datetime1">
              <a:rPr lang="de-DE" smtClean="0"/>
              <a:pPr/>
              <a:t>23.01.21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14929764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CD45C-595E-4D9A-A6B3-9019B701365B}" type="datetime1">
              <a:rPr lang="de-DE" smtClean="0"/>
              <a:pPr/>
              <a:t>23.01.21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18446162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CD45C-595E-4D9A-A6B3-9019B701365B}" type="datetime1">
              <a:rPr lang="de-DE" smtClean="0"/>
              <a:pPr/>
              <a:t>23.01.21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34323477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CD45C-595E-4D9A-A6B3-9019B701365B}" type="datetime1">
              <a:rPr lang="de-DE" smtClean="0"/>
              <a:pPr/>
              <a:t>23.01.21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1497891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6CD45C-595E-4D9A-A6B3-9019B701365B}" type="datetime1">
              <a:rPr lang="de-DE" smtClean="0"/>
              <a:pPr/>
              <a:t>23.01.21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4787922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CD45C-595E-4D9A-A6B3-9019B701365B}" type="datetime1">
              <a:rPr lang="de-DE" smtClean="0"/>
              <a:pPr/>
              <a:t>23.01.21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DCDEB73-110A-4994-A7DA-410F1EE23492}" type="slidenum">
              <a:rPr lang="de-DE" smtClean="0"/>
              <a:pPr/>
              <a:t>‹#›</a:t>
            </a:fld>
            <a:endParaRPr lang="de-DE"/>
          </a:p>
        </p:txBody>
      </p:sp>
    </p:spTree>
    <p:extLst>
      <p:ext uri="{BB962C8B-B14F-4D97-AF65-F5344CB8AC3E}">
        <p14:creationId xmlns:p14="http://schemas.microsoft.com/office/powerpoint/2010/main" val="40139933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CD45C-595E-4D9A-A6B3-9019B701365B}" type="datetime1">
              <a:rPr lang="de-DE" smtClean="0"/>
              <a:pPr/>
              <a:t>23.01.21</a:t>
            </a:fld>
            <a:endParaRPr lang="de-D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DCDEB73-110A-4994-A7DA-410F1EE23492}" type="slidenum">
              <a:rPr lang="de-DE" smtClean="0"/>
              <a:pPr/>
              <a:t>‹#›</a:t>
            </a:fld>
            <a:endParaRPr lang="de-DE"/>
          </a:p>
        </p:txBody>
      </p:sp>
    </p:spTree>
    <p:extLst>
      <p:ext uri="{BB962C8B-B14F-4D97-AF65-F5344CB8AC3E}">
        <p14:creationId xmlns:p14="http://schemas.microsoft.com/office/powerpoint/2010/main" val="291942551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6508B.DD526890" TargetMode="External"/><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reativecommons.org/licenses/by-sa/4.0/deed.de" TargetMode="External"/><Relationship Id="rId5" Type="http://schemas.openxmlformats.org/officeDocument/2006/relationships/hyperlink" Target="http://www.digiethik.eu/" TargetMode="External"/><Relationship Id="rId4" Type="http://schemas.openxmlformats.org/officeDocument/2006/relationships/image" Target="../media/image3.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image" Target="cid:image001.png@01D6508B.DD526890" TargetMode="External"/><Relationship Id="rId2" Type="http://schemas.openxmlformats.org/officeDocument/2006/relationships/hyperlink" Target="http://www.digiethik.eu/"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digiethik.eu/" TargetMode="External"/><Relationship Id="rId4" Type="http://schemas.openxmlformats.org/officeDocument/2006/relationships/hyperlink" Target="https://creativecommons.org/licenses/by-sa/4.0/deed.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6961976" cy="3456384"/>
          </a:xfrm>
        </p:spPr>
        <p:txBody>
          <a:bodyPr>
            <a:noAutofit/>
          </a:bodyPr>
          <a:lstStyle/>
          <a:p>
            <a:pPr algn="ctr"/>
            <a:br>
              <a:rPr lang="bg-BG" sz="1600" b="1" dirty="0">
                <a:solidFill>
                  <a:schemeClr val="tx1"/>
                </a:solidFill>
                <a:latin typeface="Calibri" panose="020F0502020204030204" pitchFamily="34" charset="0"/>
                <a:cs typeface="Calibri" panose="020F0502020204030204" pitchFamily="34" charset="0"/>
              </a:rPr>
            </a:br>
            <a:br>
              <a:rPr lang="de-DE" sz="1800" b="0" dirty="0">
                <a:latin typeface="Calibri" panose="020F0502020204030204" pitchFamily="34" charset="0"/>
              </a:rPr>
            </a:br>
            <a:br>
              <a:rPr lang="de-DE" sz="1800" b="0" dirty="0">
                <a:latin typeface="Calibri" panose="020F0502020204030204" pitchFamily="34" charset="0"/>
              </a:rPr>
            </a:br>
            <a:r>
              <a:rPr lang="bg-BG" sz="1800" b="0" dirty="0">
                <a:latin typeface="Calibri" panose="020F0502020204030204" pitchFamily="34" charset="0"/>
              </a:rPr>
              <a:t>                                                                           </a:t>
            </a:r>
            <a:br>
              <a:rPr lang="de-DE" sz="1800" b="0" dirty="0">
                <a:latin typeface="Calibri" panose="020F0502020204030204" pitchFamily="34" charset="0"/>
              </a:rPr>
            </a:br>
            <a:endParaRPr lang="de-DE" sz="800" b="0" dirty="0">
              <a:latin typeface="Calibri" panose="020F0502020204030204" pitchFamily="34" charset="0"/>
            </a:endParaRPr>
          </a:p>
        </p:txBody>
      </p:sp>
      <p:pic>
        <p:nvPicPr>
          <p:cNvPr id="12" name="Grafik 5"/>
          <p:cNvPicPr>
            <a:picLocks noChangeAspect="1"/>
          </p:cNvPicPr>
          <p:nvPr/>
        </p:nvPicPr>
        <p:blipFill>
          <a:blip r:embed="rId2"/>
          <a:stretch>
            <a:fillRect/>
          </a:stretch>
        </p:blipFill>
        <p:spPr>
          <a:xfrm>
            <a:off x="6852333" y="712502"/>
            <a:ext cx="1639966" cy="426757"/>
          </a:xfrm>
          <a:prstGeom prst="rect">
            <a:avLst/>
          </a:prstGeom>
        </p:spPr>
      </p:pic>
      <p:pic>
        <p:nvPicPr>
          <p:cNvPr id="14" name="Bild 11" descr="C:\Users\engels\Desktop\EU%20flag-Erasmus+_vect_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819" y="682968"/>
            <a:ext cx="1458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rafik 29" descr="eu_flag-2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173" y="6177577"/>
            <a:ext cx="470415" cy="3524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
          <p:cNvSpPr>
            <a:spLocks noChangeArrowheads="1"/>
          </p:cNvSpPr>
          <p:nvPr/>
        </p:nvSpPr>
        <p:spPr bwMode="auto">
          <a:xfrm>
            <a:off x="899592" y="5821977"/>
            <a:ext cx="81369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sp>
        <p:nvSpPr>
          <p:cNvPr id="19" name="Rectangle 11"/>
          <p:cNvSpPr>
            <a:spLocks noChangeArrowheads="1"/>
          </p:cNvSpPr>
          <p:nvPr/>
        </p:nvSpPr>
        <p:spPr bwMode="auto">
          <a:xfrm>
            <a:off x="899592" y="5802125"/>
            <a:ext cx="81369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40425" algn="r"/>
              </a:tabLst>
              <a:defRPr>
                <a:solidFill>
                  <a:schemeClr val="tx1"/>
                </a:solidFill>
                <a:latin typeface="Arial" panose="020B0604020202020204" pitchFamily="34" charset="0"/>
              </a:defRPr>
            </a:lvl1pPr>
            <a:lvl2pPr eaLnBrk="0" fontAlgn="base" hangingPunct="0">
              <a:spcBef>
                <a:spcPct val="0"/>
              </a:spcBef>
              <a:spcAft>
                <a:spcPct val="0"/>
              </a:spcAft>
              <a:tabLst>
                <a:tab pos="5940425" algn="r"/>
              </a:tabLst>
              <a:defRPr>
                <a:solidFill>
                  <a:schemeClr val="tx1"/>
                </a:solidFill>
                <a:latin typeface="Arial" panose="020B0604020202020204" pitchFamily="34" charset="0"/>
              </a:defRPr>
            </a:lvl2pPr>
            <a:lvl3pPr eaLnBrk="0" fontAlgn="base" hangingPunct="0">
              <a:spcBef>
                <a:spcPct val="0"/>
              </a:spcBef>
              <a:spcAft>
                <a:spcPct val="0"/>
              </a:spcAft>
              <a:tabLst>
                <a:tab pos="5940425" algn="r"/>
              </a:tabLst>
              <a:defRPr>
                <a:solidFill>
                  <a:schemeClr val="tx1"/>
                </a:solidFill>
                <a:latin typeface="Arial" panose="020B0604020202020204" pitchFamily="34" charset="0"/>
              </a:defRPr>
            </a:lvl3pPr>
            <a:lvl4pPr eaLnBrk="0" fontAlgn="base" hangingPunct="0">
              <a:spcBef>
                <a:spcPct val="0"/>
              </a:spcBef>
              <a:spcAft>
                <a:spcPct val="0"/>
              </a:spcAft>
              <a:tabLst>
                <a:tab pos="5940425" algn="r"/>
              </a:tabLst>
              <a:defRPr>
                <a:solidFill>
                  <a:schemeClr val="tx1"/>
                </a:solidFill>
                <a:latin typeface="Arial" panose="020B0604020202020204" pitchFamily="34" charset="0"/>
              </a:defRPr>
            </a:lvl4pPr>
            <a:lvl5pPr eaLnBrk="0" fontAlgn="base" hangingPunct="0">
              <a:spcBef>
                <a:spcPct val="0"/>
              </a:spcBef>
              <a:spcAft>
                <a:spcPct val="0"/>
              </a:spcAft>
              <a:tabLst>
                <a:tab pos="5940425" algn="r"/>
              </a:tabLst>
              <a:defRPr>
                <a:solidFill>
                  <a:schemeClr val="tx1"/>
                </a:solidFill>
                <a:latin typeface="Arial" panose="020B0604020202020204" pitchFamily="34" charset="0"/>
              </a:defRPr>
            </a:lvl5pPr>
            <a:lvl6pPr eaLnBrk="0" fontAlgn="base" hangingPunct="0">
              <a:spcBef>
                <a:spcPct val="0"/>
              </a:spcBef>
              <a:spcAft>
                <a:spcPct val="0"/>
              </a:spcAft>
              <a:tabLst>
                <a:tab pos="5940425" algn="r"/>
              </a:tabLst>
              <a:defRPr>
                <a:solidFill>
                  <a:schemeClr val="tx1"/>
                </a:solidFill>
                <a:latin typeface="Arial" panose="020B0604020202020204" pitchFamily="34" charset="0"/>
              </a:defRPr>
            </a:lvl6pPr>
            <a:lvl7pPr eaLnBrk="0" fontAlgn="base" hangingPunct="0">
              <a:spcBef>
                <a:spcPct val="0"/>
              </a:spcBef>
              <a:spcAft>
                <a:spcPct val="0"/>
              </a:spcAft>
              <a:tabLst>
                <a:tab pos="5940425" algn="r"/>
              </a:tabLst>
              <a:defRPr>
                <a:solidFill>
                  <a:schemeClr val="tx1"/>
                </a:solidFill>
                <a:latin typeface="Arial" panose="020B0604020202020204" pitchFamily="34" charset="0"/>
              </a:defRPr>
            </a:lvl7pPr>
            <a:lvl8pPr eaLnBrk="0" fontAlgn="base" hangingPunct="0">
              <a:spcBef>
                <a:spcPct val="0"/>
              </a:spcBef>
              <a:spcAft>
                <a:spcPct val="0"/>
              </a:spcAft>
              <a:tabLst>
                <a:tab pos="5940425" algn="r"/>
              </a:tabLst>
              <a:defRPr>
                <a:solidFill>
                  <a:schemeClr val="tx1"/>
                </a:solidFill>
                <a:latin typeface="Arial" panose="020B0604020202020204" pitchFamily="34" charset="0"/>
              </a:defRPr>
            </a:lvl8pPr>
            <a:lvl9pPr eaLnBrk="0" fontAlgn="base" hangingPunct="0">
              <a:spcBef>
                <a:spcPct val="0"/>
              </a:spcBef>
              <a:spcAft>
                <a:spcPct val="0"/>
              </a:spcAft>
              <a:tabLst>
                <a:tab pos="5940425" algn="r"/>
              </a:tabLst>
              <a:defRPr>
                <a:solidFill>
                  <a:schemeClr val="tx1"/>
                </a:solidFill>
                <a:latin typeface="Arial" panose="020B0604020202020204" pitchFamily="34" charset="0"/>
              </a:defRPr>
            </a:lvl9pPr>
          </a:lstStyle>
          <a:p>
            <a:r>
              <a:rPr lang="el-GR" sz="800" b="1" dirty="0"/>
              <a:t>	</a:t>
            </a:r>
          </a:p>
          <a:p>
            <a:r>
              <a:rPr lang="el-GR" sz="800" b="1" dirty="0"/>
              <a:t>     </a:t>
            </a:r>
            <a:r>
              <a:rPr lang="en-US" sz="800" b="1" dirty="0" err="1"/>
              <a:t>Με</a:t>
            </a:r>
            <a:r>
              <a:rPr lang="en-US" sz="800" b="1" dirty="0"/>
              <a:t> </a:t>
            </a:r>
            <a:r>
              <a:rPr lang="en-US" sz="800" b="1" dirty="0" err="1"/>
              <a:t>συγχρημ</a:t>
            </a:r>
            <a:r>
              <a:rPr lang="en-US" sz="800" b="1" dirty="0"/>
              <a:t>α</a:t>
            </a:r>
            <a:r>
              <a:rPr lang="en-US" sz="800" b="1" dirty="0" err="1"/>
              <a:t>τοδότηση</a:t>
            </a:r>
            <a:r>
              <a:rPr lang="en-US" sz="800" b="1" dirty="0"/>
              <a:t> απ</a:t>
            </a:r>
            <a:r>
              <a:rPr lang="en-US" sz="800" b="1" dirty="0" err="1"/>
              <a:t>ό</a:t>
            </a:r>
            <a:r>
              <a:rPr lang="en-US" sz="800" b="1" dirty="0"/>
              <a:t> </a:t>
            </a:r>
            <a:r>
              <a:rPr lang="en-US" sz="800" b="1" dirty="0" err="1"/>
              <a:t>το</a:t>
            </a:r>
            <a:r>
              <a:rPr lang="en-US" sz="800" b="1" dirty="0"/>
              <a:t> π</a:t>
            </a:r>
            <a:r>
              <a:rPr lang="en-US" sz="800" b="1" dirty="0" err="1"/>
              <a:t>ρόγρ</a:t>
            </a:r>
            <a:r>
              <a:rPr lang="en-US" sz="800" b="1" dirty="0"/>
              <a:t>α</a:t>
            </a:r>
            <a:r>
              <a:rPr lang="en-US" sz="800" b="1" dirty="0" err="1"/>
              <a:t>μμ</a:t>
            </a:r>
            <a:r>
              <a:rPr lang="en-US" sz="800" b="1" dirty="0"/>
              <a:t>α «Erasmus+» </a:t>
            </a:r>
            <a:r>
              <a:rPr lang="en-US" sz="800" b="1" dirty="0" err="1"/>
              <a:t>της</a:t>
            </a:r>
            <a:r>
              <a:rPr lang="en-US" sz="800" b="1" dirty="0"/>
              <a:t> </a:t>
            </a:r>
            <a:r>
              <a:rPr lang="en-US" sz="800" b="1" dirty="0" err="1"/>
              <a:t>Ευρω</a:t>
            </a:r>
            <a:r>
              <a:rPr lang="en-US" sz="800" b="1" dirty="0"/>
              <a:t>πα</a:t>
            </a:r>
            <a:r>
              <a:rPr lang="en-US" sz="800" b="1" dirty="0" err="1"/>
              <a:t>ϊκής</a:t>
            </a:r>
            <a:r>
              <a:rPr lang="en-US" sz="800" b="1" dirty="0"/>
              <a:t> </a:t>
            </a:r>
            <a:r>
              <a:rPr lang="en-US" sz="800" b="1" dirty="0" err="1"/>
              <a:t>Ένωσης</a:t>
            </a:r>
            <a:br>
              <a:rPr lang="en-US" sz="800" b="1" dirty="0"/>
            </a:br>
            <a:r>
              <a:rPr lang="el-GR" sz="800" b="1" dirty="0"/>
              <a:t>                       </a:t>
            </a:r>
            <a:r>
              <a:rPr lang="en-US" sz="800" dirty="0" err="1"/>
              <a:t>Το</a:t>
            </a:r>
            <a:r>
              <a:rPr lang="en-US" sz="800" dirty="0"/>
              <a:t> π</a:t>
            </a:r>
            <a:r>
              <a:rPr lang="en-US" sz="800" dirty="0" err="1"/>
              <a:t>ρόγρ</a:t>
            </a:r>
            <a:r>
              <a:rPr lang="en-US" sz="800" dirty="0"/>
              <a:t>α</a:t>
            </a:r>
            <a:r>
              <a:rPr lang="en-US" sz="800" dirty="0" err="1"/>
              <a:t>μμ</a:t>
            </a:r>
            <a:r>
              <a:rPr lang="en-US" sz="800" dirty="0"/>
              <a:t>α </a:t>
            </a:r>
            <a:r>
              <a:rPr lang="en-US" sz="800" dirty="0" err="1"/>
              <a:t>χρημ</a:t>
            </a:r>
            <a:r>
              <a:rPr lang="en-US" sz="800" dirty="0"/>
              <a:t>α</a:t>
            </a:r>
            <a:r>
              <a:rPr lang="en-US" sz="800" dirty="0" err="1"/>
              <a:t>τοδοτήθηκε</a:t>
            </a:r>
            <a:r>
              <a:rPr lang="en-US" sz="800" dirty="0"/>
              <a:t> </a:t>
            </a:r>
            <a:r>
              <a:rPr lang="en-US" sz="800" dirty="0" err="1"/>
              <a:t>με</a:t>
            </a:r>
            <a:r>
              <a:rPr lang="en-US" sz="800" dirty="0"/>
              <a:t> </a:t>
            </a:r>
            <a:r>
              <a:rPr lang="en-US" sz="800" dirty="0" err="1"/>
              <a:t>την</a:t>
            </a:r>
            <a:r>
              <a:rPr lang="en-US" sz="800" dirty="0"/>
              <a:t> </a:t>
            </a:r>
            <a:r>
              <a:rPr lang="en-US" sz="800" dirty="0" err="1"/>
              <a:t>υ</a:t>
            </a:r>
            <a:r>
              <a:rPr lang="en-US" sz="800" dirty="0"/>
              <a:t>π</a:t>
            </a:r>
            <a:r>
              <a:rPr lang="en-US" sz="800" dirty="0" err="1"/>
              <a:t>οστήριξη</a:t>
            </a:r>
            <a:r>
              <a:rPr lang="en-US" sz="800" dirty="0"/>
              <a:t> </a:t>
            </a:r>
            <a:r>
              <a:rPr lang="en-US" sz="800" dirty="0" err="1"/>
              <a:t>της</a:t>
            </a:r>
            <a:r>
              <a:rPr lang="en-US" sz="800" dirty="0"/>
              <a:t> </a:t>
            </a:r>
            <a:r>
              <a:rPr lang="en-US" sz="800" dirty="0" err="1"/>
              <a:t>Ευρω</a:t>
            </a:r>
            <a:r>
              <a:rPr lang="en-US" sz="800" dirty="0"/>
              <a:t>πα</a:t>
            </a:r>
            <a:r>
              <a:rPr lang="en-US" sz="800" dirty="0" err="1"/>
              <a:t>ϊκής</a:t>
            </a:r>
            <a:r>
              <a:rPr lang="en-US" sz="800" dirty="0"/>
              <a:t> </a:t>
            </a:r>
            <a:r>
              <a:rPr lang="en-US" sz="800" dirty="0" err="1"/>
              <a:t>Ε</a:t>
            </a:r>
            <a:r>
              <a:rPr lang="en-US" sz="800" dirty="0"/>
              <a:t>π</a:t>
            </a:r>
            <a:r>
              <a:rPr lang="en-US" sz="800" dirty="0" err="1"/>
              <a:t>ιτρο</a:t>
            </a:r>
            <a:r>
              <a:rPr lang="en-US" sz="800" dirty="0"/>
              <a:t>π</a:t>
            </a:r>
            <a:r>
              <a:rPr lang="en-US" sz="800" dirty="0" err="1"/>
              <a:t>ής</a:t>
            </a:r>
            <a:r>
              <a:rPr lang="en-US" sz="800" dirty="0"/>
              <a:t>.</a:t>
            </a:r>
            <a:endParaRPr lang="el-GR" sz="800" dirty="0"/>
          </a:p>
          <a:p>
            <a:r>
              <a:rPr lang="el-GR" sz="800" dirty="0"/>
              <a:t>                       </a:t>
            </a:r>
            <a:r>
              <a:rPr lang="en-US" sz="800" dirty="0" err="1"/>
              <a:t>Η</a:t>
            </a:r>
            <a:r>
              <a:rPr lang="en-US" sz="800" dirty="0"/>
              <a:t> πα</a:t>
            </a:r>
            <a:r>
              <a:rPr lang="en-US" sz="800" dirty="0" err="1"/>
              <a:t>ρούσ</a:t>
            </a:r>
            <a:r>
              <a:rPr lang="en-US" sz="800" dirty="0"/>
              <a:t>α </a:t>
            </a:r>
            <a:r>
              <a:rPr lang="en-US" sz="800" dirty="0" err="1"/>
              <a:t>δημοσίευση</a:t>
            </a:r>
            <a:r>
              <a:rPr lang="en-US" sz="800" dirty="0"/>
              <a:t>  </a:t>
            </a:r>
            <a:r>
              <a:rPr lang="en-US" sz="800" dirty="0" err="1"/>
              <a:t>δεσμεύει</a:t>
            </a:r>
            <a:r>
              <a:rPr lang="en-US" sz="800" dirty="0"/>
              <a:t> </a:t>
            </a:r>
            <a:r>
              <a:rPr lang="en-US" sz="800" dirty="0" err="1"/>
              <a:t>μόνο</a:t>
            </a:r>
            <a:r>
              <a:rPr lang="en-US" sz="800" dirty="0"/>
              <a:t> </a:t>
            </a:r>
            <a:r>
              <a:rPr lang="en-US" sz="800" dirty="0" err="1"/>
              <a:t>τον</a:t>
            </a:r>
            <a:r>
              <a:rPr lang="en-US" sz="800" dirty="0"/>
              <a:t> </a:t>
            </a:r>
            <a:r>
              <a:rPr lang="en-US" sz="800" dirty="0" err="1"/>
              <a:t>συντάκ</a:t>
            </a:r>
            <a:r>
              <a:rPr lang="el-GR" sz="800" dirty="0"/>
              <a:t>τ</a:t>
            </a:r>
            <a:r>
              <a:rPr lang="en-US" sz="800" dirty="0" err="1"/>
              <a:t>η</a:t>
            </a:r>
            <a:r>
              <a:rPr lang="en-US" sz="800" dirty="0"/>
              <a:t> </a:t>
            </a:r>
            <a:r>
              <a:rPr lang="en-US" sz="800" dirty="0" err="1"/>
              <a:t>της</a:t>
            </a:r>
            <a:r>
              <a:rPr lang="en-US" sz="800" dirty="0"/>
              <a:t> </a:t>
            </a:r>
            <a:r>
              <a:rPr lang="en-US" sz="800" dirty="0" err="1"/>
              <a:t>κ</a:t>
            </a:r>
            <a:r>
              <a:rPr lang="en-US" sz="800" dirty="0"/>
              <a:t>α</a:t>
            </a:r>
            <a:r>
              <a:rPr lang="en-US" sz="800" dirty="0" err="1"/>
              <a:t>ι</a:t>
            </a:r>
            <a:r>
              <a:rPr lang="en-US" sz="800" dirty="0"/>
              <a:t> </a:t>
            </a:r>
            <a:r>
              <a:rPr lang="en-US" sz="800" dirty="0" err="1"/>
              <a:t>η</a:t>
            </a:r>
            <a:r>
              <a:rPr lang="en-US" sz="800" dirty="0"/>
              <a:t> </a:t>
            </a:r>
            <a:r>
              <a:rPr lang="en-US" sz="800" dirty="0" err="1"/>
              <a:t>Ε</a:t>
            </a:r>
            <a:r>
              <a:rPr lang="en-US" sz="800" dirty="0"/>
              <a:t>π</a:t>
            </a:r>
            <a:r>
              <a:rPr lang="en-US" sz="800" dirty="0" err="1"/>
              <a:t>ιτρο</a:t>
            </a:r>
            <a:r>
              <a:rPr lang="en-US" sz="800" dirty="0"/>
              <a:t>π</a:t>
            </a:r>
            <a:r>
              <a:rPr lang="en-US" sz="800" dirty="0" err="1"/>
              <a:t>ή</a:t>
            </a:r>
            <a:r>
              <a:rPr lang="en-US" sz="800" dirty="0"/>
              <a:t> </a:t>
            </a:r>
            <a:r>
              <a:rPr lang="en-US" sz="800" dirty="0" err="1"/>
              <a:t>δεν</a:t>
            </a:r>
            <a:r>
              <a:rPr lang="en-US" sz="800" dirty="0"/>
              <a:t> </a:t>
            </a:r>
            <a:r>
              <a:rPr lang="en-US" sz="800" dirty="0" err="1"/>
              <a:t>ευθύνετ</a:t>
            </a:r>
            <a:r>
              <a:rPr lang="en-US" sz="800" dirty="0"/>
              <a:t>α</a:t>
            </a:r>
            <a:r>
              <a:rPr lang="en-US" sz="800" dirty="0" err="1"/>
              <a:t>ι</a:t>
            </a:r>
            <a:r>
              <a:rPr lang="en-US" sz="800" dirty="0"/>
              <a:t> </a:t>
            </a:r>
            <a:r>
              <a:rPr lang="en-US" sz="800" dirty="0" err="1"/>
              <a:t>γι</a:t>
            </a:r>
            <a:r>
              <a:rPr lang="en-US" sz="800" dirty="0"/>
              <a:t>α </a:t>
            </a:r>
            <a:r>
              <a:rPr lang="en-US" sz="800" dirty="0" err="1"/>
              <a:t>τυχόν</a:t>
            </a:r>
            <a:endParaRPr lang="el-GR" sz="800" dirty="0"/>
          </a:p>
          <a:p>
            <a:r>
              <a:rPr lang="el-GR" sz="800" dirty="0"/>
              <a:t>                       </a:t>
            </a:r>
            <a:r>
              <a:rPr lang="de-DE" sz="800" dirty="0" err="1"/>
              <a:t>χρήση</a:t>
            </a:r>
            <a:r>
              <a:rPr lang="de-DE" sz="800" dirty="0"/>
              <a:t> </a:t>
            </a:r>
            <a:r>
              <a:rPr lang="de-DE" sz="800" dirty="0" err="1"/>
              <a:t>των</a:t>
            </a:r>
            <a:r>
              <a:rPr lang="de-DE" sz="800" dirty="0"/>
              <a:t> π</a:t>
            </a:r>
            <a:r>
              <a:rPr lang="de-DE" sz="800" dirty="0" err="1"/>
              <a:t>ληροφοριών</a:t>
            </a:r>
            <a:r>
              <a:rPr lang="de-DE" sz="800" dirty="0"/>
              <a:t> π</a:t>
            </a:r>
            <a:r>
              <a:rPr lang="de-DE" sz="800" dirty="0" err="1"/>
              <a:t>ου</a:t>
            </a:r>
            <a:r>
              <a:rPr lang="de-DE" sz="800" dirty="0"/>
              <a:t> π</a:t>
            </a:r>
            <a:r>
              <a:rPr lang="de-DE" sz="800" dirty="0" err="1"/>
              <a:t>εριέχοντ</a:t>
            </a:r>
            <a:r>
              <a:rPr lang="de-DE" sz="800" dirty="0"/>
              <a:t>α</a:t>
            </a:r>
            <a:r>
              <a:rPr lang="de-DE" sz="800" dirty="0" err="1"/>
              <a:t>ι</a:t>
            </a:r>
            <a:r>
              <a:rPr lang="de-DE" sz="800" dirty="0"/>
              <a:t> </a:t>
            </a:r>
            <a:r>
              <a:rPr lang="de-DE" sz="800" dirty="0" err="1"/>
              <a:t>σε</a:t>
            </a:r>
            <a:r>
              <a:rPr lang="de-DE" sz="800" dirty="0"/>
              <a:t> α</a:t>
            </a:r>
            <a:r>
              <a:rPr lang="de-DE" sz="800" dirty="0" err="1"/>
              <a:t>υτήν</a:t>
            </a:r>
            <a:r>
              <a:rPr lang="de-DE" sz="800" dirty="0"/>
              <a:t>.</a:t>
            </a:r>
            <a:endParaRPr lang="el-GR" sz="800" dirty="0"/>
          </a:p>
          <a:p>
            <a:endParaRPr lang="el-GR" sz="800" b="1" dirty="0"/>
          </a:p>
          <a:p>
            <a:r>
              <a:rPr lang="el-GR" sz="800" b="1" dirty="0"/>
              <a:t>	</a:t>
            </a:r>
            <a:endParaRPr lang="el-GR" sz="800" dirty="0"/>
          </a:p>
        </p:txBody>
      </p:sp>
      <p:sp>
        <p:nvSpPr>
          <p:cNvPr id="3" name="Rechteck 2"/>
          <p:cNvSpPr/>
          <p:nvPr/>
        </p:nvSpPr>
        <p:spPr>
          <a:xfrm>
            <a:off x="881823" y="650443"/>
            <a:ext cx="6833117" cy="4985980"/>
          </a:xfrm>
          <a:prstGeom prst="rect">
            <a:avLst/>
          </a:prstGeom>
        </p:spPr>
        <p:txBody>
          <a:bodyPr wrap="square">
            <a:spAutoFit/>
          </a:bodyPr>
          <a:lstStyle/>
          <a:p>
            <a:endParaRPr lang="en-US" sz="1600" b="1" dirty="0">
              <a:solidFill>
                <a:srgbClr val="5FCBEF"/>
              </a:solidFill>
              <a:latin typeface="Calibri" panose="020F0502020204030204" pitchFamily="34" charset="0"/>
              <a:ea typeface="+mj-ea"/>
              <a:cs typeface="Calibri" panose="020F0502020204030204" pitchFamily="34" charset="0"/>
            </a:endParaRPr>
          </a:p>
          <a:p>
            <a:endParaRPr lang="en-US" sz="1600" b="1" dirty="0">
              <a:solidFill>
                <a:srgbClr val="5FCBEF"/>
              </a:solidFill>
              <a:latin typeface="Calibri" panose="020F0502020204030204" pitchFamily="34" charset="0"/>
              <a:ea typeface="+mj-ea"/>
              <a:cs typeface="Calibri" panose="020F0502020204030204" pitchFamily="34" charset="0"/>
            </a:endParaRPr>
          </a:p>
          <a:p>
            <a:endParaRPr lang="en-US" sz="1600" b="1" dirty="0">
              <a:solidFill>
                <a:srgbClr val="5FCBEF"/>
              </a:solidFill>
              <a:latin typeface="Calibri" panose="020F0502020204030204" pitchFamily="34" charset="0"/>
              <a:ea typeface="+mj-ea"/>
              <a:cs typeface="Calibri" panose="020F0502020204030204" pitchFamily="34" charset="0"/>
            </a:endParaRPr>
          </a:p>
          <a:p>
            <a:r>
              <a:rPr lang="en-US" sz="1600" b="1" dirty="0">
                <a:solidFill>
                  <a:srgbClr val="5FCBEF"/>
                </a:solidFill>
                <a:latin typeface="Calibri" panose="020F0502020204030204" pitchFamily="34" charset="0"/>
                <a:ea typeface="+mj-ea"/>
                <a:cs typeface="Calibri" panose="020F0502020204030204" pitchFamily="34" charset="0"/>
              </a:rPr>
              <a:t>		            </a:t>
            </a:r>
            <a:r>
              <a:rPr lang="en-US" sz="3600" b="1" dirty="0">
                <a:solidFill>
                  <a:srgbClr val="5FCBEF"/>
                </a:solidFill>
                <a:latin typeface="Calibri" panose="020F0502020204030204" pitchFamily="34" charset="0"/>
                <a:ea typeface="+mj-ea"/>
                <a:cs typeface="Calibri" panose="020F0502020204030204" pitchFamily="34" charset="0"/>
              </a:rPr>
              <a:t>WEBINAR</a:t>
            </a:r>
            <a:endParaRPr lang="de-DE" sz="1600" b="1" dirty="0">
              <a:solidFill>
                <a:srgbClr val="7030A0"/>
              </a:solidFill>
              <a:latin typeface="Calibri" panose="020F0502020204030204" pitchFamily="34" charset="0"/>
              <a:ea typeface="+mj-ea"/>
              <a:cs typeface="Calibri" panose="020F0502020204030204" pitchFamily="34" charset="0"/>
            </a:endParaRPr>
          </a:p>
          <a:p>
            <a:endParaRPr lang="de-DE" sz="1600" b="1" dirty="0">
              <a:solidFill>
                <a:srgbClr val="5FCBEF"/>
              </a:solidFill>
              <a:latin typeface="Calibri" panose="020F0502020204030204" pitchFamily="34" charset="0"/>
              <a:ea typeface="+mj-ea"/>
              <a:cs typeface="Calibri" panose="020F0502020204030204" pitchFamily="34" charset="0"/>
            </a:endParaRPr>
          </a:p>
          <a:p>
            <a:pPr algn="ctr"/>
            <a:r>
              <a:rPr lang="el-GR" sz="1600" b="1" dirty="0" err="1">
                <a:latin typeface="Calibri" panose="020F0502020204030204" pitchFamily="34" charset="0"/>
                <a:ea typeface="+mj-ea"/>
                <a:cs typeface="Calibri" panose="020F0502020204030204" pitchFamily="34" charset="0"/>
              </a:rPr>
              <a:t>Πρ</a:t>
            </a:r>
            <a:r>
              <a:rPr lang="en-US" sz="1600" b="1" dirty="0" err="1">
                <a:latin typeface="Calibri" panose="020F0502020204030204" pitchFamily="34" charset="0"/>
                <a:ea typeface="+mj-ea"/>
                <a:cs typeface="Calibri" panose="020F0502020204030204" pitchFamily="34" charset="0"/>
              </a:rPr>
              <a:t>ό</a:t>
            </a:r>
            <a:r>
              <a:rPr lang="el-GR" sz="1600" b="1" dirty="0" err="1">
                <a:latin typeface="Calibri" panose="020F0502020204030204" pitchFamily="34" charset="0"/>
                <a:ea typeface="+mj-ea"/>
                <a:cs typeface="Calibri" panose="020F0502020204030204" pitchFamily="34" charset="0"/>
              </a:rPr>
              <a:t>τζεκτ</a:t>
            </a:r>
            <a:r>
              <a:rPr lang="bg-BG" sz="1600" b="1" dirty="0">
                <a:latin typeface="Calibri" panose="020F0502020204030204" pitchFamily="34" charset="0"/>
                <a:ea typeface="+mj-ea"/>
                <a:cs typeface="Calibri" panose="020F0502020204030204" pitchFamily="34" charset="0"/>
              </a:rPr>
              <a:t>: </a:t>
            </a:r>
            <a:r>
              <a:rPr lang="el-GR" sz="1600" b="1" dirty="0">
                <a:latin typeface="Calibri" panose="020F0502020204030204" pitchFamily="34" charset="0"/>
                <a:ea typeface="+mj-ea"/>
                <a:cs typeface="Calibri" panose="020F0502020204030204" pitchFamily="34" charset="0"/>
              </a:rPr>
              <a:t>ΗΘΙΚΗ</a:t>
            </a:r>
            <a:r>
              <a:rPr lang="de-DE" sz="1600" b="1" dirty="0">
                <a:latin typeface="Calibri" panose="020F0502020204030204" pitchFamily="34" charset="0"/>
                <a:ea typeface="+mj-ea"/>
                <a:cs typeface="Calibri" panose="020F0502020204030204" pitchFamily="34" charset="0"/>
              </a:rPr>
              <a:t>: </a:t>
            </a:r>
            <a:r>
              <a:rPr lang="el-GR" sz="1600" b="1" dirty="0">
                <a:latin typeface="Calibri" panose="020F0502020204030204" pitchFamily="34" charset="0"/>
                <a:ea typeface="+mj-ea"/>
                <a:cs typeface="Calibri" panose="020F0502020204030204" pitchFamily="34" charset="0"/>
              </a:rPr>
              <a:t>«Κοινωνική πρόνοια και εκπαίδευση – Επαγγελματισμός της κοινωνικής εργασίας με σκοπό την απόκτηση ηθικών δεξιοτήτων στην συμπεριφορά της ψηφιακής χρήσης»</a:t>
            </a:r>
            <a:endParaRPr lang="de-DE" sz="1600" b="1" dirty="0">
              <a:latin typeface="Calibri" panose="020F0502020204030204" pitchFamily="34" charset="0"/>
              <a:ea typeface="+mj-ea"/>
              <a:cs typeface="Calibri" panose="020F0502020204030204" pitchFamily="34" charset="0"/>
            </a:endParaRPr>
          </a:p>
          <a:p>
            <a:pPr algn="ctr"/>
            <a:endParaRPr lang="el-GR" sz="1600" b="1" dirty="0">
              <a:latin typeface="Calibri" panose="020F0502020204030204" pitchFamily="34" charset="0"/>
              <a:ea typeface="+mj-ea"/>
              <a:cs typeface="Calibri" panose="020F0502020204030204" pitchFamily="34" charset="0"/>
            </a:endParaRPr>
          </a:p>
          <a:p>
            <a:pPr algn="ctr"/>
            <a:r>
              <a:rPr lang="bg-BG" sz="1600" dirty="0">
                <a:solidFill>
                  <a:srgbClr val="5FCBEF"/>
                </a:solidFill>
                <a:latin typeface="Calibri" panose="020F0502020204030204" pitchFamily="34" charset="0"/>
                <a:cs typeface="Calibri" panose="020F0502020204030204" pitchFamily="34" charset="0"/>
              </a:rPr>
              <a:t>№</a:t>
            </a:r>
            <a:r>
              <a:rPr lang="de-DE" sz="1600" dirty="0">
                <a:solidFill>
                  <a:srgbClr val="5FCBEF"/>
                </a:solidFill>
                <a:latin typeface="Calibri" panose="020F0502020204030204" pitchFamily="34" charset="0"/>
                <a:cs typeface="Calibri" panose="020F0502020204030204" pitchFamily="34" charset="0"/>
              </a:rPr>
              <a:t> 2018-3-DE04-KA205-017208</a:t>
            </a:r>
          </a:p>
          <a:p>
            <a:pPr algn="ctr"/>
            <a:r>
              <a:rPr lang="el-GR" sz="1600" b="1" dirty="0">
                <a:latin typeface="Calibri" panose="020F0502020204030204" pitchFamily="34" charset="0"/>
                <a:ea typeface="+mj-ea"/>
                <a:cs typeface="Calibri" panose="020F0502020204030204" pitchFamily="34" charset="0"/>
              </a:rPr>
              <a:t> </a:t>
            </a:r>
            <a:endParaRPr lang="de-DE" sz="1600" b="1" dirty="0">
              <a:solidFill>
                <a:srgbClr val="5FCBEF"/>
              </a:solidFill>
              <a:latin typeface="Calibri" panose="020F0502020204030204" pitchFamily="34" charset="0"/>
              <a:ea typeface="+mj-ea"/>
              <a:cs typeface="Calibri" panose="020F0502020204030204" pitchFamily="34" charset="0"/>
            </a:endParaRPr>
          </a:p>
          <a:p>
            <a:pPr algn="ctr"/>
            <a:r>
              <a:rPr lang="el-GR" b="1" dirty="0">
                <a:solidFill>
                  <a:srgbClr val="5FCBEF"/>
                </a:solidFill>
                <a:latin typeface="Calibri" panose="020F0502020204030204" pitchFamily="34" charset="0"/>
                <a:ea typeface="+mj-ea"/>
                <a:cs typeface="Calibri" panose="020F0502020204030204" pitchFamily="34" charset="0"/>
              </a:rPr>
              <a:t>«Η ζωή μας ανάμεσα στα ψηφιακά επιτεύγματα και τις συμβατικές δομές»</a:t>
            </a:r>
            <a:r>
              <a:rPr lang="de-DE" b="1" dirty="0">
                <a:solidFill>
                  <a:srgbClr val="5FCBEF"/>
                </a:solidFill>
                <a:latin typeface="Calibri" panose="020F0502020204030204" pitchFamily="34" charset="0"/>
                <a:ea typeface="+mj-ea"/>
                <a:cs typeface="Calibri" panose="020F0502020204030204" pitchFamily="34" charset="0"/>
              </a:rPr>
              <a:t> </a:t>
            </a:r>
            <a:br>
              <a:rPr lang="de-DE" sz="1600" b="1" dirty="0">
                <a:solidFill>
                  <a:srgbClr val="7030A0"/>
                </a:solidFill>
                <a:latin typeface="Calibri" panose="020F0502020204030204" pitchFamily="34" charset="0"/>
                <a:ea typeface="+mj-ea"/>
                <a:cs typeface="Calibri" panose="020F0502020204030204" pitchFamily="34" charset="0"/>
              </a:rPr>
            </a:br>
            <a:br>
              <a:rPr lang="de-DE" sz="1600" b="1" dirty="0">
                <a:solidFill>
                  <a:srgbClr val="5FCBEF"/>
                </a:solidFill>
                <a:latin typeface="Calibri" panose="020F0502020204030204" pitchFamily="34" charset="0"/>
                <a:ea typeface="+mj-ea"/>
                <a:cs typeface="Calibri" panose="020F0502020204030204" pitchFamily="34" charset="0"/>
              </a:rPr>
            </a:br>
            <a:r>
              <a:rPr lang="de-DE" sz="1600" b="1" dirty="0">
                <a:solidFill>
                  <a:srgbClr val="5FCBEF"/>
                </a:solidFill>
                <a:latin typeface="Calibri" panose="020F0502020204030204" pitchFamily="34" charset="0"/>
                <a:ea typeface="+mj-ea"/>
                <a:cs typeface="Calibri" panose="020F0502020204030204" pitchFamily="34" charset="0"/>
                <a:hlinkClick r:id="rId5"/>
              </a:rPr>
              <a:t>www.digiethik.eu</a:t>
            </a:r>
            <a:r>
              <a:rPr lang="de-DE" sz="1600" b="1" dirty="0">
                <a:solidFill>
                  <a:srgbClr val="5FCBEF"/>
                </a:solidFill>
                <a:latin typeface="Calibri" panose="020F0502020204030204" pitchFamily="34" charset="0"/>
                <a:ea typeface="+mj-ea"/>
                <a:cs typeface="Calibri" panose="020F0502020204030204" pitchFamily="34" charset="0"/>
              </a:rPr>
              <a:t> </a:t>
            </a:r>
            <a:br>
              <a:rPr lang="bg-BG" sz="1600" b="1" dirty="0">
                <a:solidFill>
                  <a:srgbClr val="5FCBEF"/>
                </a:solidFill>
                <a:latin typeface="Calibri" panose="020F0502020204030204" pitchFamily="34" charset="0"/>
                <a:ea typeface="+mj-ea"/>
                <a:cs typeface="Calibri" panose="020F0502020204030204" pitchFamily="34" charset="0"/>
              </a:rPr>
            </a:br>
            <a:br>
              <a:rPr lang="de-DE" sz="2400" kern="150" dirty="0">
                <a:solidFill>
                  <a:srgbClr val="5FCBEF"/>
                </a:solidFill>
                <a:latin typeface="Calibri" panose="020F0502020204030204" pitchFamily="34" charset="0"/>
                <a:ea typeface="SimSun"/>
                <a:cs typeface="Calibri" panose="020F0502020204030204" pitchFamily="34" charset="0"/>
              </a:rPr>
            </a:br>
            <a:r>
              <a:rPr lang="el-GR" sz="1600" kern="150" dirty="0">
                <a:solidFill>
                  <a:srgbClr val="5FCBEF"/>
                </a:solidFill>
                <a:latin typeface="Calibri" panose="020F0502020204030204" pitchFamily="34" charset="0"/>
                <a:ea typeface="+mj-ea"/>
                <a:cs typeface="Calibri" panose="020F0502020204030204" pitchFamily="34" charset="0"/>
              </a:rPr>
              <a:t>27/01/2021</a:t>
            </a:r>
            <a:r>
              <a:rPr lang="bg-BG" sz="1600" dirty="0">
                <a:solidFill>
                  <a:srgbClr val="5FCBEF"/>
                </a:solidFill>
                <a:latin typeface="Calibri" panose="020F0502020204030204" pitchFamily="34" charset="0"/>
                <a:ea typeface="+mj-ea"/>
                <a:cs typeface="Calibri" panose="020F0502020204030204" pitchFamily="34" charset="0"/>
              </a:rPr>
              <a:t>, </a:t>
            </a:r>
            <a:r>
              <a:rPr lang="el-GR" sz="1600" dirty="0">
                <a:solidFill>
                  <a:srgbClr val="5FCBEF"/>
                </a:solidFill>
                <a:latin typeface="Calibri" panose="020F0502020204030204" pitchFamily="34" charset="0"/>
                <a:ea typeface="+mj-ea"/>
                <a:cs typeface="Calibri" panose="020F0502020204030204" pitchFamily="34" charset="0"/>
              </a:rPr>
              <a:t>Κηφισιά</a:t>
            </a:r>
            <a:br>
              <a:rPr lang="bg-BG" sz="1400" dirty="0">
                <a:solidFill>
                  <a:srgbClr val="5FCBEF"/>
                </a:solidFill>
                <a:latin typeface="Calibri" panose="020F0502020204030204" pitchFamily="34" charset="0"/>
                <a:ea typeface="+mj-ea"/>
                <a:cs typeface="Calibri" panose="020F0502020204030204" pitchFamily="34" charset="0"/>
              </a:rPr>
            </a:br>
            <a:r>
              <a:rPr lang="bg-BG" sz="1400" dirty="0">
                <a:solidFill>
                  <a:srgbClr val="5FCBEF"/>
                </a:solidFill>
                <a:latin typeface="Calibri" panose="020F0502020204030204" pitchFamily="34" charset="0"/>
                <a:ea typeface="+mj-ea"/>
                <a:cs typeface="+mj-cs"/>
              </a:rPr>
              <a:t> </a:t>
            </a:r>
            <a:endParaRPr lang="de-DE" dirty="0"/>
          </a:p>
        </p:txBody>
      </p:sp>
      <p:pic>
        <p:nvPicPr>
          <p:cNvPr id="11" name="Grafik 10" descr="CC BY-SA 4.0">
            <a:hlinkClick r:id="rId6"/>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253216" y="6107410"/>
            <a:ext cx="838200" cy="297180"/>
          </a:xfrm>
          <a:prstGeom prst="rect">
            <a:avLst/>
          </a:prstGeom>
          <a:noFill/>
          <a:ln>
            <a:noFill/>
          </a:ln>
        </p:spPr>
      </p:pic>
      <p:pic>
        <p:nvPicPr>
          <p:cNvPr id="7" name="Εικόνα 6">
            <a:extLst>
              <a:ext uri="{FF2B5EF4-FFF2-40B4-BE49-F238E27FC236}">
                <a16:creationId xmlns:a16="http://schemas.microsoft.com/office/drawing/2014/main" id="{7FF51ACE-C7AA-4C45-9880-7588C968EA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2333" y="4365341"/>
            <a:ext cx="1418848" cy="1373242"/>
          </a:xfrm>
          <a:prstGeom prst="rect">
            <a:avLst/>
          </a:prstGeom>
        </p:spPr>
      </p:pic>
    </p:spTree>
    <p:extLst>
      <p:ext uri="{BB962C8B-B14F-4D97-AF65-F5344CB8AC3E}">
        <p14:creationId xmlns:p14="http://schemas.microsoft.com/office/powerpoint/2010/main" val="130457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rmAutofit fontScale="90000"/>
          </a:bodyPr>
          <a:lstStyle/>
          <a:p>
            <a:pPr algn="ctr"/>
            <a:r>
              <a:rPr lang="el-GR" b="1" dirty="0" err="1">
                <a:latin typeface="Calibri" panose="020F0502020204030204" pitchFamily="34" charset="0"/>
              </a:rPr>
              <a:t>Γιατ</a:t>
            </a:r>
            <a:r>
              <a:rPr lang="de-DE" b="1" dirty="0" err="1">
                <a:latin typeface="Calibri" panose="020F0502020204030204" pitchFamily="34" charset="0"/>
              </a:rPr>
              <a:t>ί</a:t>
            </a:r>
            <a:r>
              <a:rPr lang="el-GR" b="1" dirty="0">
                <a:latin typeface="Calibri" panose="020F0502020204030204" pitchFamily="34" charset="0"/>
              </a:rPr>
              <a:t> αυτό το θέμα;</a:t>
            </a:r>
            <a:endParaRPr lang="de-DE" b="1" dirty="0">
              <a:latin typeface="Calibri" panose="020F0502020204030204" pitchFamily="34" charset="0"/>
            </a:endParaRPr>
          </a:p>
        </p:txBody>
      </p:sp>
      <p:sp>
        <p:nvSpPr>
          <p:cNvPr id="14" name="Inhaltsplatzhalter 13"/>
          <p:cNvSpPr>
            <a:spLocks noGrp="1"/>
          </p:cNvSpPr>
          <p:nvPr>
            <p:ph idx="1"/>
          </p:nvPr>
        </p:nvSpPr>
        <p:spPr>
          <a:xfrm>
            <a:off x="755576" y="1340768"/>
            <a:ext cx="7148788" cy="4069746"/>
          </a:xfrm>
        </p:spPr>
        <p:txBody>
          <a:bodyPr>
            <a:normAutofit fontScale="92500" lnSpcReduction="10000"/>
          </a:bodyPr>
          <a:lstStyle/>
          <a:p>
            <a:r>
              <a:rPr lang="el-GR" sz="1900" b="1" dirty="0">
                <a:solidFill>
                  <a:schemeClr val="accent1">
                    <a:lumMod val="75000"/>
                  </a:schemeClr>
                </a:solidFill>
                <a:latin typeface="Calibri" panose="020F0502020204030204" pitchFamily="34" charset="0"/>
                <a:cs typeface="Calibri" panose="020F0502020204030204" pitchFamily="34" charset="0"/>
              </a:rPr>
              <a:t>Η</a:t>
            </a:r>
            <a:r>
              <a:rPr lang="el-GR" b="1" dirty="0">
                <a:solidFill>
                  <a:schemeClr val="accent1">
                    <a:lumMod val="75000"/>
                  </a:schemeClr>
                </a:solidFill>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γνώση σχετικά με την ψηφιακή ηθική γίνεται όλο και πιο σημαντική, καθώς δεν υπάρχει καμία απάντηση στην ερώτηση, πώς μπορεί να σχεδιαστεί κατάλληλα η συνύπαρξη μας στην ψηφιακή ζωή. </a:t>
            </a:r>
            <a:endParaRPr lang="el-GR" dirty="0">
              <a:latin typeface="Calibri" panose="020F0502020204030204" pitchFamily="34" charset="0"/>
              <a:cs typeface="Calibri" panose="020F0502020204030204" pitchFamily="34" charset="0"/>
            </a:endParaRPr>
          </a:p>
          <a:p>
            <a:r>
              <a:rPr lang="el-GR" sz="1900" b="1" dirty="0">
                <a:solidFill>
                  <a:schemeClr val="accent1">
                    <a:lumMod val="75000"/>
                  </a:schemeClr>
                </a:solidFill>
                <a:latin typeface="Calibri" panose="020F0502020204030204" pitchFamily="34" charset="0"/>
                <a:cs typeface="Calibri" panose="020F0502020204030204" pitchFamily="34" charset="0"/>
              </a:rPr>
              <a:t>Η </a:t>
            </a:r>
            <a:r>
              <a:rPr lang="el-GR" sz="1900" dirty="0">
                <a:latin typeface="Calibri" panose="020F0502020204030204" pitchFamily="34" charset="0"/>
                <a:cs typeface="Calibri" panose="020F0502020204030204" pitchFamily="34" charset="0"/>
              </a:rPr>
              <a:t>ψηφιακή ηθική διερευνά σε βάθος τις ερωτήσεις σχετικά με τις ηθικές αξίες, τις ευθύνες στο ίντερνετ και αντανακλά τις προϋποθέσεις για μια καλή, επιτυχημένη, ζωή. </a:t>
            </a:r>
            <a:endParaRPr lang="el-GR" dirty="0">
              <a:latin typeface="Calibri" panose="020F0502020204030204" pitchFamily="34" charset="0"/>
              <a:cs typeface="Calibri" panose="020F0502020204030204" pitchFamily="34" charset="0"/>
            </a:endParaRPr>
          </a:p>
          <a:p>
            <a:r>
              <a:rPr lang="el-GR" sz="1900" b="1" dirty="0">
                <a:solidFill>
                  <a:schemeClr val="accent1">
                    <a:lumMod val="75000"/>
                  </a:schemeClr>
                </a:solidFill>
                <a:latin typeface="Calibri" panose="020F0502020204030204" pitchFamily="34" charset="0"/>
                <a:cs typeface="Calibri" panose="020F0502020204030204" pitchFamily="34" charset="0"/>
              </a:rPr>
              <a:t>Π</a:t>
            </a:r>
            <a:r>
              <a:rPr lang="el-GR" sz="1900" dirty="0">
                <a:latin typeface="Calibri" panose="020F0502020204030204" pitchFamily="34" charset="0"/>
                <a:cs typeface="Calibri" panose="020F0502020204030204" pitchFamily="34" charset="0"/>
              </a:rPr>
              <a:t>ολλοί άνθρωποι και προ πάντων παιδιά και έφηβοι χρησιμοποιούν καθημερινά τα ψηφιακά μέσα και τα μέσα κοινωνικής δικτύωσης.</a:t>
            </a:r>
            <a:r>
              <a:rPr lang="el-GR" dirty="0"/>
              <a:t> </a:t>
            </a:r>
          </a:p>
          <a:p>
            <a:r>
              <a:rPr lang="el-GR" sz="1900" b="1" dirty="0">
                <a:solidFill>
                  <a:schemeClr val="accent1">
                    <a:lumMod val="75000"/>
                  </a:schemeClr>
                </a:solidFill>
                <a:latin typeface="Calibri" panose="020F0502020204030204" pitchFamily="34" charset="0"/>
                <a:cs typeface="Calibri" panose="020F0502020204030204" pitchFamily="34" charset="0"/>
              </a:rPr>
              <a:t>Ε</a:t>
            </a:r>
            <a:r>
              <a:rPr lang="el-GR" sz="1900" dirty="0">
                <a:latin typeface="Calibri" panose="020F0502020204030204" pitchFamily="34" charset="0"/>
                <a:cs typeface="Calibri" panose="020F0502020204030204" pitchFamily="34" charset="0"/>
              </a:rPr>
              <a:t>λλοχεύει λοιπόν ο κίνδυνος, τόσο μέσω της ανωνυμίας των χρηστών όσο και μέσω της έκτασης και της ταχύτητας του συστήματος, να παραβλέψουμε αξίες και κανόνες. </a:t>
            </a:r>
            <a:endParaRPr lang="el-GR" dirty="0">
              <a:latin typeface="Calibri" panose="020F0502020204030204" pitchFamily="34" charset="0"/>
              <a:cs typeface="Calibri" panose="020F0502020204030204" pitchFamily="34" charset="0"/>
            </a:endParaRPr>
          </a:p>
          <a:p>
            <a:r>
              <a:rPr lang="el-GR" sz="1900" b="1" dirty="0">
                <a:solidFill>
                  <a:srgbClr val="00B0F0"/>
                </a:solidFill>
                <a:latin typeface="Calibri" panose="020F0502020204030204" pitchFamily="34" charset="0"/>
                <a:cs typeface="Calibri" panose="020F0502020204030204" pitchFamily="34" charset="0"/>
              </a:rPr>
              <a:t>Η </a:t>
            </a:r>
            <a:r>
              <a:rPr lang="el-GR" sz="1900" dirty="0">
                <a:latin typeface="Calibri" panose="020F0502020204030204" pitchFamily="34" charset="0"/>
                <a:cs typeface="Calibri" panose="020F0502020204030204" pitchFamily="34" charset="0"/>
              </a:rPr>
              <a:t>ψηφιακή ηθική συνδιαλέγεται με ηθικής φύσεως ερωτήσεις της ψηφιακής μεταβολής.</a:t>
            </a:r>
            <a:r>
              <a:rPr lang="el-GR" dirty="0"/>
              <a:t> </a:t>
            </a:r>
            <a:endParaRPr lang="en-US" dirty="0">
              <a:latin typeface="Calibri" panose="020F0502020204030204" pitchFamily="34" charset="0"/>
            </a:endParaRPr>
          </a:p>
          <a:p>
            <a:pPr marL="0" indent="0"/>
            <a:endParaRPr lang="bg-BG" sz="1100" dirty="0">
              <a:latin typeface="Calibri" panose="020F0502020204030204" pitchFamily="34" charset="0"/>
            </a:endParaRPr>
          </a:p>
          <a:p>
            <a:pPr marL="0" indent="0" algn="ctr">
              <a:buNone/>
            </a:pPr>
            <a:endParaRPr lang="bg-BG" dirty="0">
              <a:latin typeface="Calibri" panose="020F0502020204030204" pitchFamily="34" charset="0"/>
            </a:endParaRPr>
          </a:p>
          <a:p>
            <a:pPr marL="0" indent="0" algn="ctr">
              <a:buNone/>
            </a:pPr>
            <a:endParaRPr lang="de-DE" dirty="0">
              <a:latin typeface="Calibri" panose="020F0502020204030204" pitchFamily="34" charset="0"/>
            </a:endParaRPr>
          </a:p>
          <a:p>
            <a:pPr marL="0" indent="0" algn="ctr">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10</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pic>
        <p:nvPicPr>
          <p:cNvPr id="8" name="Picture 7" descr="E:\Proekti\Aktualni\Lernwerkstatt_Europa\PODIGIKOM\Izpalnenie\Verbreitung\Multiplikatorenveranstaltung\Fotolia_128967084_Subscription_Monthly_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977" y="5085184"/>
            <a:ext cx="2673422" cy="1586720"/>
          </a:xfrm>
          <a:prstGeom prst="rect">
            <a:avLst/>
          </a:prstGeom>
          <a:noFill/>
          <a:ln>
            <a:noFill/>
          </a:ln>
        </p:spPr>
      </p:pic>
    </p:spTree>
    <p:extLst>
      <p:ext uri="{BB962C8B-B14F-4D97-AF65-F5344CB8AC3E}">
        <p14:creationId xmlns:p14="http://schemas.microsoft.com/office/powerpoint/2010/main" val="168644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idx="1"/>
          </p:nvPr>
        </p:nvSpPr>
        <p:spPr>
          <a:xfrm>
            <a:off x="755576" y="1340768"/>
            <a:ext cx="7148788" cy="4069746"/>
          </a:xfrm>
        </p:spPr>
        <p:txBody>
          <a:bodyPr>
            <a:normAutofit/>
          </a:bodyPr>
          <a:lstStyle/>
          <a:p>
            <a:endParaRPr lang="el-GR" sz="1900" b="1" dirty="0">
              <a:solidFill>
                <a:schemeClr val="accent1">
                  <a:lumMod val="75000"/>
                </a:schemeClr>
              </a:solidFill>
              <a:latin typeface="Calibri" panose="020F0502020204030204" pitchFamily="34" charset="0"/>
              <a:cs typeface="Calibri" panose="020F0502020204030204" pitchFamily="34" charset="0"/>
            </a:endParaRPr>
          </a:p>
          <a:p>
            <a:r>
              <a:rPr lang="el-GR" sz="1900" b="1" dirty="0">
                <a:solidFill>
                  <a:schemeClr val="accent1">
                    <a:lumMod val="75000"/>
                  </a:schemeClr>
                </a:solidFill>
                <a:latin typeface="Calibri" panose="020F0502020204030204" pitchFamily="34" charset="0"/>
                <a:cs typeface="Calibri" panose="020F0502020204030204" pitchFamily="34" charset="0"/>
              </a:rPr>
              <a:t>Π</a:t>
            </a:r>
            <a:r>
              <a:rPr lang="el-GR" sz="1900" dirty="0">
                <a:latin typeface="Calibri" panose="020F0502020204030204" pitchFamily="34" charset="0"/>
                <a:cs typeface="Calibri" panose="020F0502020204030204" pitchFamily="34" charset="0"/>
              </a:rPr>
              <a:t>ως συμπεριφερόμαστε σωστά και με ποιες προκλήσεις ερχόμαστε αντιμέτωποι στο διαδίκτυο;  </a:t>
            </a:r>
            <a:endParaRPr lang="el-GR" dirty="0">
              <a:latin typeface="Calibri" panose="020F0502020204030204" pitchFamily="34" charset="0"/>
              <a:cs typeface="Calibri" panose="020F0502020204030204" pitchFamily="34" charset="0"/>
            </a:endParaRPr>
          </a:p>
          <a:p>
            <a:r>
              <a:rPr lang="el-GR" sz="1900" b="1" dirty="0">
                <a:solidFill>
                  <a:schemeClr val="accent1">
                    <a:lumMod val="75000"/>
                  </a:schemeClr>
                </a:solidFill>
                <a:latin typeface="Calibri" panose="020F0502020204030204" pitchFamily="34" charset="0"/>
                <a:cs typeface="Calibri" panose="020F0502020204030204" pitchFamily="34" charset="0"/>
              </a:rPr>
              <a:t>Π</a:t>
            </a:r>
            <a:r>
              <a:rPr lang="el-GR" sz="1900" dirty="0">
                <a:latin typeface="Calibri" panose="020F0502020204030204" pitchFamily="34" charset="0"/>
                <a:cs typeface="Calibri" panose="020F0502020204030204" pitchFamily="34" charset="0"/>
              </a:rPr>
              <a:t>οια είναι τα πλεονεκτήματα και οι κίνδυνοι στον διαδικτυακό κόσμο;</a:t>
            </a:r>
            <a:endParaRPr lang="el-GR" sz="1900" b="1" dirty="0">
              <a:solidFill>
                <a:schemeClr val="accent1">
                  <a:lumMod val="75000"/>
                </a:schemeClr>
              </a:solidFill>
              <a:latin typeface="Calibri" panose="020F0502020204030204" pitchFamily="34" charset="0"/>
              <a:cs typeface="Calibri" panose="020F0502020204030204" pitchFamily="34" charset="0"/>
            </a:endParaRPr>
          </a:p>
          <a:p>
            <a:r>
              <a:rPr lang="el-GR" sz="1900" b="1" dirty="0">
                <a:solidFill>
                  <a:schemeClr val="accent1">
                    <a:lumMod val="75000"/>
                  </a:schemeClr>
                </a:solidFill>
                <a:latin typeface="Calibri" panose="020F0502020204030204" pitchFamily="34" charset="0"/>
                <a:cs typeface="Calibri" panose="020F0502020204030204" pitchFamily="34" charset="0"/>
              </a:rPr>
              <a:t>Μ</a:t>
            </a:r>
            <a:r>
              <a:rPr lang="el-GR" sz="1900" dirty="0">
                <a:latin typeface="Calibri" panose="020F0502020204030204" pitchFamily="34" charset="0"/>
                <a:cs typeface="Calibri" panose="020F0502020204030204" pitchFamily="34" charset="0"/>
              </a:rPr>
              <a:t>ε ποιον τρόπο μπορούν νέοι να αποκτήσουν ηθικές δεξιότητες και ψηφιακές γνώσεις που θα τους βοηθήσουν να παίρνουν σωστές αποφάσεις με υπευθυνότητα και σεβασμό στις ανθρώπινες αξίες;</a:t>
            </a:r>
          </a:p>
          <a:p>
            <a:pPr marL="0" indent="0">
              <a:buNone/>
            </a:pPr>
            <a:endParaRPr lang="en-US" dirty="0">
              <a:latin typeface="Calibri" panose="020F0502020204030204" pitchFamily="34" charset="0"/>
              <a:cs typeface="Calibri" panose="020F0502020204030204" pitchFamily="34" charset="0"/>
            </a:endParaRPr>
          </a:p>
          <a:p>
            <a:pPr marL="0" indent="0"/>
            <a:endParaRPr lang="en-US" dirty="0">
              <a:latin typeface="Calibri" panose="020F0502020204030204" pitchFamily="34" charset="0"/>
              <a:cs typeface="Calibri" panose="020F0502020204030204" pitchFamily="34" charset="0"/>
            </a:endParaRPr>
          </a:p>
          <a:p>
            <a:pPr marL="0" indent="0"/>
            <a:endParaRPr lang="en-US" dirty="0">
              <a:latin typeface="Calibri" panose="020F0502020204030204" pitchFamily="34" charset="0"/>
            </a:endParaRPr>
          </a:p>
          <a:p>
            <a:pPr marL="0" indent="0"/>
            <a:endParaRPr lang="bg-BG" sz="1100" dirty="0">
              <a:latin typeface="Calibri" panose="020F0502020204030204" pitchFamily="34" charset="0"/>
            </a:endParaRPr>
          </a:p>
          <a:p>
            <a:pPr marL="0" indent="0" algn="ctr">
              <a:buNone/>
            </a:pPr>
            <a:endParaRPr lang="bg-BG" dirty="0">
              <a:latin typeface="Calibri" panose="020F0502020204030204" pitchFamily="34" charset="0"/>
            </a:endParaRPr>
          </a:p>
          <a:p>
            <a:pPr marL="0" indent="0" algn="ctr">
              <a:buNone/>
            </a:pPr>
            <a:endParaRPr lang="de-DE" dirty="0">
              <a:latin typeface="Calibri" panose="020F0502020204030204" pitchFamily="34" charset="0"/>
            </a:endParaRPr>
          </a:p>
          <a:p>
            <a:pPr marL="0" indent="0" algn="ctr">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11</a:t>
            </a:fld>
            <a:endParaRPr lang="de-DE"/>
          </a:p>
        </p:txBody>
      </p:sp>
      <p:pic>
        <p:nvPicPr>
          <p:cNvPr id="2050" name="Picture 2" descr="https://youmme.eu/wp-content/uploads/2020/03/app-marketing-illustration-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863" y="5132635"/>
            <a:ext cx="2150906" cy="1638532"/>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5"/>
          <p:cNvPicPr>
            <a:picLocks noChangeAspect="1"/>
          </p:cNvPicPr>
          <p:nvPr/>
        </p:nvPicPr>
        <p:blipFill>
          <a:blip r:embed="rId3"/>
          <a:stretch>
            <a:fillRect/>
          </a:stretch>
        </p:blipFill>
        <p:spPr>
          <a:xfrm>
            <a:off x="6852333" y="712502"/>
            <a:ext cx="1639966" cy="426757"/>
          </a:xfrm>
          <a:prstGeom prst="rect">
            <a:avLst/>
          </a:prstGeom>
        </p:spPr>
      </p:pic>
    </p:spTree>
    <p:extLst>
      <p:ext uri="{BB962C8B-B14F-4D97-AF65-F5344CB8AC3E}">
        <p14:creationId xmlns:p14="http://schemas.microsoft.com/office/powerpoint/2010/main" val="221308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rmAutofit fontScale="90000"/>
          </a:bodyPr>
          <a:lstStyle/>
          <a:p>
            <a:pPr algn="ctr"/>
            <a:r>
              <a:rPr lang="el-GR" b="1" dirty="0">
                <a:latin typeface="Calibri" panose="020F0502020204030204" pitchFamily="34" charset="0"/>
              </a:rPr>
              <a:t>Στόχοι του προγράμματος</a:t>
            </a:r>
            <a:endParaRPr lang="de-DE" b="1" dirty="0">
              <a:latin typeface="Calibri" panose="020F0502020204030204" pitchFamily="34" charset="0"/>
            </a:endParaRPr>
          </a:p>
        </p:txBody>
      </p:sp>
      <p:sp>
        <p:nvSpPr>
          <p:cNvPr id="14" name="Inhaltsplatzhalter 13"/>
          <p:cNvSpPr>
            <a:spLocks noGrp="1"/>
          </p:cNvSpPr>
          <p:nvPr>
            <p:ph idx="1"/>
          </p:nvPr>
        </p:nvSpPr>
        <p:spPr>
          <a:xfrm>
            <a:off x="611560" y="1412776"/>
            <a:ext cx="7251576" cy="4557120"/>
          </a:xfrm>
        </p:spPr>
        <p:txBody>
          <a:bodyPr>
            <a:normAutofit/>
          </a:bodyPr>
          <a:lstStyle/>
          <a:p>
            <a:r>
              <a:rPr lang="el-GR" b="1" dirty="0">
                <a:solidFill>
                  <a:schemeClr val="accent1">
                    <a:lumMod val="75000"/>
                  </a:schemeClr>
                </a:solidFill>
                <a:latin typeface="Calibri" panose="020F0502020204030204" pitchFamily="34" charset="0"/>
                <a:cs typeface="Calibri" panose="020F0502020204030204" pitchFamily="34" charset="0"/>
              </a:rPr>
              <a:t>Ν</a:t>
            </a:r>
            <a:r>
              <a:rPr lang="el-GR" dirty="0">
                <a:latin typeface="Calibri" panose="020F0502020204030204" pitchFamily="34" charset="0"/>
                <a:cs typeface="Calibri" panose="020F0502020204030204" pitchFamily="34" charset="0"/>
              </a:rPr>
              <a:t>α αναδείξουμε χρηστικά θέματα της Ψηφιακής Ηθικής</a:t>
            </a:r>
          </a:p>
          <a:p>
            <a:r>
              <a:rPr lang="el-GR" b="1" dirty="0">
                <a:solidFill>
                  <a:schemeClr val="accent1"/>
                </a:solidFill>
                <a:latin typeface="Calibri" panose="020F0502020204030204" pitchFamily="34" charset="0"/>
                <a:cs typeface="Calibri" panose="020F0502020204030204" pitchFamily="34" charset="0"/>
              </a:rPr>
              <a:t>Ν</a:t>
            </a:r>
            <a:r>
              <a:rPr lang="el-GR" dirty="0">
                <a:latin typeface="Calibri" panose="020F0502020204030204" pitchFamily="34" charset="0"/>
                <a:cs typeface="Calibri" panose="020F0502020204030204" pitchFamily="34" charset="0"/>
              </a:rPr>
              <a:t>α συντάξουμε ξεκάθαρους κανόνες σε γλώσσα οικεία στους νέους</a:t>
            </a:r>
            <a:endParaRPr lang="en-US" dirty="0">
              <a:latin typeface="Calibri" panose="020F0502020204030204" pitchFamily="34" charset="0"/>
              <a:cs typeface="Calibri" panose="020F0502020204030204" pitchFamily="34" charset="0"/>
            </a:endParaRPr>
          </a:p>
          <a:p>
            <a:r>
              <a:rPr lang="el-GR" b="1" dirty="0">
                <a:solidFill>
                  <a:schemeClr val="accent1"/>
                </a:solidFill>
                <a:latin typeface="Calibri" panose="020F0502020204030204" pitchFamily="34" charset="0"/>
                <a:cs typeface="Calibri" panose="020F0502020204030204" pitchFamily="34" charset="0"/>
              </a:rPr>
              <a:t>Ν</a:t>
            </a:r>
            <a:r>
              <a:rPr lang="el-GR" dirty="0">
                <a:latin typeface="Calibri" panose="020F0502020204030204" pitchFamily="34" charset="0"/>
                <a:cs typeface="Calibri" panose="020F0502020204030204" pitchFamily="34" charset="0"/>
              </a:rPr>
              <a:t>α υλοποιήσουμε ένα διαδικτυακό πρόγραμμα πιστοποίησης με αναλυτικό εκπαιδευτικό υλικό για την καλλιέργεια ηθικών αντανακλαστικών μέσω διακρατικής μεταφοράς τεχνογνωσίας. </a:t>
            </a:r>
          </a:p>
          <a:p>
            <a:r>
              <a:rPr lang="el-GR" b="1" dirty="0">
                <a:solidFill>
                  <a:schemeClr val="accent1"/>
                </a:solidFill>
                <a:latin typeface="Calibri" panose="020F0502020204030204" pitchFamily="34" charset="0"/>
                <a:cs typeface="Calibri" panose="020F0502020204030204" pitchFamily="34" charset="0"/>
              </a:rPr>
              <a:t>Α</a:t>
            </a:r>
            <a:r>
              <a:rPr lang="el-GR" dirty="0">
                <a:latin typeface="Calibri" panose="020F0502020204030204" pitchFamily="34" charset="0"/>
                <a:cs typeface="Calibri" panose="020F0502020204030204" pitchFamily="34" charset="0"/>
              </a:rPr>
              <a:t>νάπτυξη ενός παιχνιδιού με κάρτες, που υποστηρίζει την ικανότητα </a:t>
            </a:r>
            <a:r>
              <a:rPr lang="el-GR" dirty="0" err="1">
                <a:latin typeface="Calibri" panose="020F0502020204030204" pitchFamily="34" charset="0"/>
                <a:cs typeface="Calibri" panose="020F0502020204030204" pitchFamily="34" charset="0"/>
              </a:rPr>
              <a:t>αναστοχασμού</a:t>
            </a:r>
            <a:r>
              <a:rPr lang="el-GR" dirty="0">
                <a:latin typeface="Calibri" panose="020F0502020204030204" pitchFamily="34" charset="0"/>
                <a:cs typeface="Calibri" panose="020F0502020204030204" pitchFamily="34" charset="0"/>
              </a:rPr>
              <a:t> των εφήβων,</a:t>
            </a:r>
            <a:r>
              <a:rPr lang="de-D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να καλλιεργήσει στους παίκτες τη συνείδηση της ψηφιακής ηθικής, τους ενθαρρύνει να αναλογιστούν σχετικά με τις αξίες, τους μεταδίδει πληροφορίες για τη χρήση των μέσων και δίνει αφορμή για ουσιαστικές συζητήσεις.</a:t>
            </a:r>
            <a:r>
              <a:rPr lang="el-GR" dirty="0"/>
              <a:t> </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endParaRPr lang="en-US" dirty="0">
              <a:latin typeface="Calibri" panose="020F0502020204030204" pitchFamily="34" charset="0"/>
            </a:endParaRPr>
          </a:p>
          <a:p>
            <a:pPr marL="0" indent="0"/>
            <a:endParaRPr lang="bg-BG" sz="1100" dirty="0">
              <a:latin typeface="Calibri" panose="020F0502020204030204" pitchFamily="34" charset="0"/>
            </a:endParaRPr>
          </a:p>
          <a:p>
            <a:pPr marL="0" indent="0"/>
            <a:endParaRPr lang="bg-BG" sz="1100" dirty="0">
              <a:latin typeface="Calibri" panose="020F0502020204030204" pitchFamily="34" charset="0"/>
            </a:endParaRPr>
          </a:p>
          <a:p>
            <a:pPr marL="0" indent="0"/>
            <a:endParaRPr lang="bg-BG" sz="1100" dirty="0">
              <a:latin typeface="Calibri" panose="020F0502020204030204" pitchFamily="34" charset="0"/>
            </a:endParaRPr>
          </a:p>
          <a:p>
            <a:pPr marL="0" indent="0"/>
            <a:endParaRPr lang="bg-BG" sz="1100" dirty="0">
              <a:latin typeface="Calibri" panose="020F0502020204030204" pitchFamily="34" charset="0"/>
            </a:endParaRPr>
          </a:p>
          <a:p>
            <a:pPr marL="0" indent="0" algn="ctr">
              <a:buNone/>
            </a:pPr>
            <a:endParaRPr lang="bg-BG" dirty="0">
              <a:latin typeface="Calibri" panose="020F0502020204030204" pitchFamily="34" charset="0"/>
            </a:endParaRPr>
          </a:p>
          <a:p>
            <a:pPr marL="0" indent="0" algn="ctr">
              <a:buNone/>
            </a:pPr>
            <a:endParaRPr lang="de-DE" dirty="0">
              <a:latin typeface="Calibri" panose="020F0502020204030204" pitchFamily="34" charset="0"/>
            </a:endParaRPr>
          </a:p>
          <a:p>
            <a:pPr marL="0" indent="0" algn="ctr">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12</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pic>
        <p:nvPicPr>
          <p:cNvPr id="3074" name="Picture 2" descr="ДИГИТАЛНИ МЕДИИ, ДИГИТАЛНА ЕТИКА – ПГКПИ, гр. Бурга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849207"/>
            <a:ext cx="3301671" cy="175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8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175" y="4595067"/>
            <a:ext cx="3125773" cy="2168904"/>
          </a:xfrm>
          <a:prstGeom prst="rect">
            <a:avLst/>
          </a:prstGeom>
        </p:spPr>
      </p:pic>
      <p:sp>
        <p:nvSpPr>
          <p:cNvPr id="13" name="Titel 12"/>
          <p:cNvSpPr>
            <a:spLocks noGrp="1"/>
          </p:cNvSpPr>
          <p:nvPr>
            <p:ph type="title"/>
          </p:nvPr>
        </p:nvSpPr>
        <p:spPr>
          <a:xfrm>
            <a:off x="539552" y="472910"/>
            <a:ext cx="7512959" cy="715039"/>
          </a:xfrm>
        </p:spPr>
        <p:txBody>
          <a:bodyPr>
            <a:normAutofit/>
          </a:bodyPr>
          <a:lstStyle/>
          <a:p>
            <a:pPr algn="ctr"/>
            <a:r>
              <a:rPr lang="el-GR" b="1" dirty="0">
                <a:latin typeface="Calibri" panose="020F0502020204030204" pitchFamily="34" charset="0"/>
              </a:rPr>
              <a:t>Γιατί και για ποιόν;</a:t>
            </a:r>
            <a:endParaRPr lang="de-DE" b="1" dirty="0">
              <a:latin typeface="Calibri" panose="020F0502020204030204" pitchFamily="34" charset="0"/>
            </a:endParaRPr>
          </a:p>
        </p:txBody>
      </p:sp>
      <p:sp>
        <p:nvSpPr>
          <p:cNvPr id="14" name="Inhaltsplatzhalter 13"/>
          <p:cNvSpPr>
            <a:spLocks noGrp="1"/>
          </p:cNvSpPr>
          <p:nvPr>
            <p:ph idx="1"/>
          </p:nvPr>
        </p:nvSpPr>
        <p:spPr>
          <a:xfrm>
            <a:off x="744317" y="1056498"/>
            <a:ext cx="7148788" cy="5328592"/>
          </a:xfrm>
        </p:spPr>
        <p:txBody>
          <a:bodyPr>
            <a:noAutofit/>
          </a:bodyPr>
          <a:lstStyle/>
          <a:p>
            <a:r>
              <a:rPr lang="el-GR" b="1" dirty="0">
                <a:solidFill>
                  <a:schemeClr val="accent1">
                    <a:lumMod val="75000"/>
                  </a:schemeClr>
                </a:solidFill>
                <a:latin typeface="Calibri" panose="020F0502020204030204" pitchFamily="34" charset="0"/>
                <a:cs typeface="Calibri" panose="020F0502020204030204" pitchFamily="34" charset="0"/>
              </a:rPr>
              <a:t>Έ</a:t>
            </a:r>
            <a:r>
              <a:rPr lang="el-GR" dirty="0">
                <a:latin typeface="Calibri" panose="020F0502020204030204" pitchFamily="34" charset="0"/>
                <a:cs typeface="Calibri" panose="020F0502020204030204" pitchFamily="34" charset="0"/>
              </a:rPr>
              <a:t>ως τώρα υπάρχουν στον ευρωπαϊκό χώρο πολύ λίγες δημοσιεύσεις και ερευνητικά </a:t>
            </a:r>
            <a:r>
              <a:rPr lang="el-GR" dirty="0" err="1">
                <a:latin typeface="Calibri" panose="020F0502020204030204" pitchFamily="34" charset="0"/>
                <a:cs typeface="Calibri" panose="020F0502020204030204" pitchFamily="34" charset="0"/>
              </a:rPr>
              <a:t>πρότζεκτ</a:t>
            </a:r>
            <a:r>
              <a:rPr lang="el-GR" dirty="0">
                <a:latin typeface="Calibri" panose="020F0502020204030204" pitchFamily="34" charset="0"/>
                <a:cs typeface="Calibri" panose="020F0502020204030204" pitchFamily="34" charset="0"/>
              </a:rPr>
              <a:t>, πόσο μάλλον ένα καθορισμένο πλαίσιο συζήτησης που να ασχολείται διεξοδικά με αυτά τα ηθικά ζητήματα. </a:t>
            </a:r>
            <a:endParaRPr lang="de-DE" dirty="0">
              <a:latin typeface="Calibri" panose="020F0502020204030204" pitchFamily="34" charset="0"/>
              <a:cs typeface="Calibri" panose="020F0502020204030204" pitchFamily="34" charset="0"/>
            </a:endParaRPr>
          </a:p>
          <a:p>
            <a:r>
              <a:rPr lang="el-GR" b="1" dirty="0">
                <a:solidFill>
                  <a:schemeClr val="accent1">
                    <a:lumMod val="75000"/>
                  </a:schemeClr>
                </a:solidFill>
                <a:latin typeface="Calibri" panose="020F0502020204030204" pitchFamily="34" charset="0"/>
                <a:cs typeface="Calibri" panose="020F0502020204030204" pitchFamily="34" charset="0"/>
              </a:rPr>
              <a:t>Τ</a:t>
            </a:r>
            <a:r>
              <a:rPr lang="el-GR" dirty="0">
                <a:latin typeface="Calibri" panose="020F0502020204030204" pitchFamily="34" charset="0"/>
                <a:cs typeface="Calibri" panose="020F0502020204030204" pitchFamily="34" charset="0"/>
              </a:rPr>
              <a:t>ο ίντερνετ μεταξύ άλλων είναι ένας ιδανικός χώρος για την ανεξέλεγκτη εξάπλωση κουτσομπολιών και φημών, συκοφαντιών και ψεμάτων, θεωριών συνωμοσίας και παράλογων ιδεών.</a:t>
            </a:r>
          </a:p>
          <a:p>
            <a:r>
              <a:rPr lang="el-GR" b="1" dirty="0">
                <a:solidFill>
                  <a:schemeClr val="accent1">
                    <a:lumMod val="75000"/>
                  </a:schemeClr>
                </a:solidFill>
                <a:latin typeface="Calibri" panose="020F0502020204030204" pitchFamily="34" charset="0"/>
                <a:cs typeface="Calibri" panose="020F0502020204030204" pitchFamily="34" charset="0"/>
              </a:rPr>
              <a:t>Κ</a:t>
            </a:r>
            <a:r>
              <a:rPr lang="el-GR" dirty="0">
                <a:latin typeface="Calibri" panose="020F0502020204030204" pitchFamily="34" charset="0"/>
                <a:cs typeface="Calibri" panose="020F0502020204030204" pitchFamily="34" charset="0"/>
              </a:rPr>
              <a:t>οιτάζοντας τα παιδιά και τους εφήβους, που είναι οι χρήστες του ψηφιακού κόσμου, η ψηφιακή ηθική είναι όλο και πιο σημαντική, ώστε να μπορέσουν να </a:t>
            </a:r>
            <a:r>
              <a:rPr lang="el-GR" dirty="0" err="1">
                <a:latin typeface="Calibri" panose="020F0502020204030204" pitchFamily="34" charset="0"/>
                <a:cs typeface="Calibri" panose="020F0502020204030204" pitchFamily="34" charset="0"/>
              </a:rPr>
              <a:t>αναστοχαστούν</a:t>
            </a:r>
            <a:r>
              <a:rPr lang="el-GR" dirty="0">
                <a:latin typeface="Calibri" panose="020F0502020204030204" pitchFamily="34" charset="0"/>
                <a:cs typeface="Calibri" panose="020F0502020204030204" pitchFamily="34" charset="0"/>
              </a:rPr>
              <a:t> τις αξίες της κοινωνίας μας και να διερευνήσουν την μεταξύ τους ψηφιακή επαφή. </a:t>
            </a:r>
            <a:endParaRPr lang="bg-BG" dirty="0">
              <a:latin typeface="Calibri" panose="020F0502020204030204" pitchFamily="34" charset="0"/>
              <a:cs typeface="Calibri" panose="020F0502020204030204" pitchFamily="34" charset="0"/>
            </a:endParaRPr>
          </a:p>
          <a:p>
            <a:r>
              <a:rPr lang="el-GR" b="1" dirty="0">
                <a:solidFill>
                  <a:schemeClr val="accent1">
                    <a:lumMod val="75000"/>
                  </a:schemeClr>
                </a:solidFill>
                <a:latin typeface="Calibri" panose="020F0502020204030204" pitchFamily="34" charset="0"/>
                <a:cs typeface="Calibri" panose="020F0502020204030204" pitchFamily="34" charset="0"/>
              </a:rPr>
              <a:t>Ο</a:t>
            </a:r>
            <a:r>
              <a:rPr lang="el-GR" dirty="0">
                <a:latin typeface="Calibri" panose="020F0502020204030204" pitchFamily="34" charset="0"/>
                <a:cs typeface="Calibri" panose="020F0502020204030204" pitchFamily="34" charset="0"/>
              </a:rPr>
              <a:t>μάδες – στόχος</a:t>
            </a:r>
            <a:r>
              <a:rPr lang="de-DE" dirty="0">
                <a:latin typeface="Calibri" panose="020F0502020204030204" pitchFamily="34" charset="0"/>
                <a:cs typeface="Calibri" panose="020F0502020204030204" pitchFamily="34" charset="0"/>
              </a:rPr>
              <a:t>:</a:t>
            </a:r>
            <a:r>
              <a:rPr lang="bg-BG" dirty="0">
                <a:latin typeface="Calibri" panose="020F0502020204030204" pitchFamily="34" charset="0"/>
                <a:cs typeface="Calibri" panose="020F0502020204030204" pitchFamily="34" charset="0"/>
              </a:rPr>
              <a:t> </a:t>
            </a:r>
            <a:br>
              <a:rPr lang="de-DE"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Εργαζόμενοι με νεολαία, εκπαιδευτικό προσωπικό,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παιδαγωγοί, γονείς, ενδιαφερόμενοι και πολιτικοί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όπως και όλα τα παιδιά και οι έφηβοι της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πλειοψηφίας της κοινωνίας, παιδιά με ειδικές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ανάγκες, από κοινωνικές ομάδες χαμηλού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μορφωτικού επιπέδου, μεταναστευτικού προφίλ</a:t>
            </a:r>
          </a:p>
          <a:p>
            <a:pPr marL="0" indent="0">
              <a:buNone/>
            </a:pPr>
            <a:br>
              <a:rPr lang="de-AT"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13</a:t>
            </a:fld>
            <a:endParaRPr lang="de-DE"/>
          </a:p>
        </p:txBody>
      </p:sp>
      <p:pic>
        <p:nvPicPr>
          <p:cNvPr id="7" name="Grafik 5"/>
          <p:cNvPicPr>
            <a:picLocks noChangeAspect="1"/>
          </p:cNvPicPr>
          <p:nvPr/>
        </p:nvPicPr>
        <p:blipFill>
          <a:blip r:embed="rId3"/>
          <a:stretch>
            <a:fillRect/>
          </a:stretch>
        </p:blipFill>
        <p:spPr>
          <a:xfrm>
            <a:off x="7236296" y="357295"/>
            <a:ext cx="1639966" cy="426757"/>
          </a:xfrm>
          <a:prstGeom prst="rect">
            <a:avLst/>
          </a:prstGeom>
        </p:spPr>
      </p:pic>
    </p:spTree>
    <p:extLst>
      <p:ext uri="{BB962C8B-B14F-4D97-AF65-F5344CB8AC3E}">
        <p14:creationId xmlns:p14="http://schemas.microsoft.com/office/powerpoint/2010/main" val="342198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534538"/>
            <a:ext cx="7467600" cy="725419"/>
          </a:xfrm>
        </p:spPr>
        <p:txBody>
          <a:bodyPr>
            <a:normAutofit/>
          </a:bodyPr>
          <a:lstStyle/>
          <a:p>
            <a:pPr algn="ctr"/>
            <a:r>
              <a:rPr lang="el-GR" sz="2600" b="1" dirty="0">
                <a:latin typeface="Calibri" panose="020F0502020204030204" pitchFamily="34" charset="0"/>
              </a:rPr>
              <a:t>Σε ποια </a:t>
            </a:r>
            <a:r>
              <a:rPr lang="el-GR" sz="2600" b="1" dirty="0" err="1">
                <a:latin typeface="Calibri" panose="020F0502020204030204" pitchFamily="34" charset="0"/>
              </a:rPr>
              <a:t>αποτελ</a:t>
            </a:r>
            <a:r>
              <a:rPr lang="de-DE" sz="2600" b="1" dirty="0" err="1">
                <a:latin typeface="Calibri" panose="020F0502020204030204" pitchFamily="34" charset="0"/>
              </a:rPr>
              <a:t>έ</a:t>
            </a:r>
            <a:r>
              <a:rPr lang="el-GR" sz="2600" b="1" dirty="0" err="1">
                <a:latin typeface="Calibri" panose="020F0502020204030204" pitchFamily="34" charset="0"/>
              </a:rPr>
              <a:t>σματα</a:t>
            </a:r>
            <a:r>
              <a:rPr lang="el-GR" sz="2600" b="1" dirty="0">
                <a:latin typeface="Calibri" panose="020F0502020204030204" pitchFamily="34" charset="0"/>
              </a:rPr>
              <a:t> αποσκοπούμε;</a:t>
            </a:r>
            <a:endParaRPr lang="de-DE" sz="2600" b="1" dirty="0">
              <a:latin typeface="Calibri" panose="020F0502020204030204" pitchFamily="34" charset="0"/>
            </a:endParaRPr>
          </a:p>
        </p:txBody>
      </p:sp>
      <p:sp>
        <p:nvSpPr>
          <p:cNvPr id="14" name="Inhaltsplatzhalter 13"/>
          <p:cNvSpPr>
            <a:spLocks noGrp="1"/>
          </p:cNvSpPr>
          <p:nvPr>
            <p:ph idx="1"/>
          </p:nvPr>
        </p:nvSpPr>
        <p:spPr>
          <a:xfrm>
            <a:off x="395536" y="1196752"/>
            <a:ext cx="7467600" cy="4773144"/>
          </a:xfrm>
        </p:spPr>
        <p:txBody>
          <a:bodyPr>
            <a:normAutofit/>
          </a:bodyPr>
          <a:lstStyle/>
          <a:p>
            <a:pPr>
              <a:buClr>
                <a:srgbClr val="5FCBEF"/>
              </a:buClr>
            </a:pPr>
            <a:r>
              <a:rPr lang="el-GR" b="1" dirty="0">
                <a:solidFill>
                  <a:schemeClr val="accent1">
                    <a:lumMod val="75000"/>
                  </a:schemeClr>
                </a:solidFill>
                <a:latin typeface="Calibri" panose="020F0502020204030204" pitchFamily="34" charset="0"/>
                <a:cs typeface="Calibri" panose="020F0502020204030204" pitchFamily="34" charset="0"/>
              </a:rPr>
              <a:t>Μ</a:t>
            </a:r>
            <a:r>
              <a:rPr lang="el-GR" dirty="0">
                <a:latin typeface="Calibri" panose="020F0502020204030204" pitchFamily="34" charset="0"/>
                <a:cs typeface="Calibri" panose="020F0502020204030204" pitchFamily="34" charset="0"/>
              </a:rPr>
              <a:t>ια πρόταση επιμόρφωσης σε μορφή μιας διαδικτυακής πλατφόρμας με πλούσιο πληροφοριακό υλικό και δυνατότητες χειρισμού</a:t>
            </a:r>
          </a:p>
          <a:p>
            <a:pPr>
              <a:buClr>
                <a:srgbClr val="5FCBEF"/>
              </a:buClr>
            </a:pPr>
            <a:r>
              <a:rPr lang="el-GR" b="1" dirty="0">
                <a:solidFill>
                  <a:schemeClr val="accent1">
                    <a:lumMod val="75000"/>
                  </a:schemeClr>
                </a:solidFill>
                <a:latin typeface="Calibri" panose="020F0502020204030204" pitchFamily="34" charset="0"/>
                <a:cs typeface="Calibri" panose="020F0502020204030204" pitchFamily="34" charset="0"/>
              </a:rPr>
              <a:t>Μ</a:t>
            </a:r>
            <a:r>
              <a:rPr lang="el-GR" dirty="0">
                <a:latin typeface="Calibri" panose="020F0502020204030204" pitchFamily="34" charset="0"/>
                <a:cs typeface="Calibri" panose="020F0502020204030204" pitchFamily="34" charset="0"/>
              </a:rPr>
              <a:t>ια αντίστοιχη διαδικτυακή εφαρμογή </a:t>
            </a:r>
          </a:p>
          <a:p>
            <a:pPr>
              <a:buClr>
                <a:srgbClr val="5FCBEF"/>
              </a:buClr>
            </a:pPr>
            <a:r>
              <a:rPr lang="bg-BG" b="1" dirty="0" err="1">
                <a:solidFill>
                  <a:schemeClr val="accent1">
                    <a:lumMod val="75000"/>
                  </a:schemeClr>
                </a:solidFill>
                <a:latin typeface="Calibri" panose="020F0502020204030204" pitchFamily="34" charset="0"/>
                <a:cs typeface="Calibri" panose="020F0502020204030204" pitchFamily="34" charset="0"/>
              </a:rPr>
              <a:t>Έ</a:t>
            </a:r>
            <a:r>
              <a:rPr lang="el-GR" dirty="0">
                <a:latin typeface="Calibri" panose="020F0502020204030204" pitchFamily="34" charset="0"/>
                <a:cs typeface="Calibri" panose="020F0502020204030204" pitchFamily="34" charset="0"/>
              </a:rPr>
              <a:t>να παιχνίδι με κάρτες, για να καλλιεργήσει στους παίκτες τη συνείδηση της ψηφιακής ηθικής, να ανταλλάσσουν εμπειρίες τους και να </a:t>
            </a:r>
            <a:r>
              <a:rPr lang="el-GR" dirty="0" err="1">
                <a:latin typeface="Calibri" panose="020F0502020204030204" pitchFamily="34" charset="0"/>
                <a:cs typeface="Calibri" panose="020F0502020204030204" pitchFamily="34" charset="0"/>
              </a:rPr>
              <a:t>αναστοχάζονται</a:t>
            </a:r>
            <a:r>
              <a:rPr lang="el-GR" dirty="0">
                <a:latin typeface="Calibri" panose="020F0502020204030204" pitchFamily="34" charset="0"/>
                <a:cs typeface="Calibri" panose="020F0502020204030204" pitchFamily="34" charset="0"/>
              </a:rPr>
              <a:t> μαζί: </a:t>
            </a:r>
          </a:p>
          <a:p>
            <a:pPr lvl="0">
              <a:buClr>
                <a:srgbClr val="5FCBEF"/>
              </a:buClr>
            </a:pPr>
            <a:r>
              <a:rPr lang="en-US" b="1" dirty="0">
                <a:solidFill>
                  <a:schemeClr val="accent1">
                    <a:lumMod val="75000"/>
                  </a:schemeClr>
                </a:solidFill>
                <a:latin typeface="Calibri" panose="020F0502020204030204" pitchFamily="34" charset="0"/>
                <a:cs typeface="Calibri" panose="020F0502020204030204" pitchFamily="34" charset="0"/>
              </a:rPr>
              <a:t>	</a:t>
            </a:r>
            <a:r>
              <a:rPr lang="de-DE" b="1" dirty="0">
                <a:solidFill>
                  <a:schemeClr val="accent1">
                    <a:lumMod val="75000"/>
                  </a:schemeClr>
                </a:solidFill>
                <a:latin typeface="Calibri" panose="020F0502020204030204" pitchFamily="34" charset="0"/>
                <a:cs typeface="Calibri" panose="020F0502020204030204" pitchFamily="34" charset="0"/>
              </a:rPr>
              <a:t>„</a:t>
            </a:r>
            <a:r>
              <a:rPr lang="de-DE" b="1" dirty="0" err="1">
                <a:solidFill>
                  <a:schemeClr val="accent1">
                    <a:lumMod val="75000"/>
                  </a:schemeClr>
                </a:solidFill>
                <a:latin typeface="Calibri" panose="020F0502020204030204" pitchFamily="34" charset="0"/>
                <a:cs typeface="Calibri" panose="020F0502020204030204" pitchFamily="34" charset="0"/>
              </a:rPr>
              <a:t>p@th</a:t>
            </a:r>
            <a:r>
              <a:rPr lang="de-DE" b="1" dirty="0">
                <a:solidFill>
                  <a:schemeClr val="accent1">
                    <a:lumMod val="75000"/>
                  </a:schemeClr>
                </a:solidFill>
                <a:latin typeface="Calibri" panose="020F0502020204030204" pitchFamily="34" charset="0"/>
                <a:cs typeface="Calibri" panose="020F0502020204030204" pitchFamily="34" charset="0"/>
              </a:rPr>
              <a:t>, play and think“</a:t>
            </a:r>
            <a:endParaRPr lang="bg-BG" b="1" dirty="0">
              <a:solidFill>
                <a:schemeClr val="accent1">
                  <a:lumMod val="75000"/>
                </a:schemeClr>
              </a:solidFill>
              <a:latin typeface="Calibri" panose="020F0502020204030204" pitchFamily="34" charset="0"/>
              <a:cs typeface="Calibri" panose="020F0502020204030204" pitchFamily="34" charset="0"/>
            </a:endParaRPr>
          </a:p>
          <a:p>
            <a:pPr marL="365760" lvl="1" indent="0">
              <a:buClr>
                <a:schemeClr val="tx2">
                  <a:lumMod val="50000"/>
                  <a:lumOff val="50000"/>
                </a:schemeClr>
              </a:buClr>
              <a:buNone/>
            </a:pPr>
            <a:endParaRPr lang="bg-BG" sz="1800" dirty="0">
              <a:solidFill>
                <a:prstClr val="black"/>
              </a:solidFill>
              <a:latin typeface="Calibri" panose="020F0502020204030204" pitchFamily="34" charset="0"/>
            </a:endParaRPr>
          </a:p>
          <a:p>
            <a:pPr marL="365760" lvl="1" indent="0">
              <a:buClr>
                <a:schemeClr val="tx2">
                  <a:lumMod val="50000"/>
                  <a:lumOff val="50000"/>
                </a:schemeClr>
              </a:buClr>
              <a:buNone/>
            </a:pPr>
            <a:endParaRPr lang="bg-BG" sz="1800" dirty="0">
              <a:solidFill>
                <a:prstClr val="black"/>
              </a:solidFill>
              <a:latin typeface="Calibri" panose="020F0502020204030204" pitchFamily="34" charset="0"/>
            </a:endParaRPr>
          </a:p>
          <a:p>
            <a:pPr marL="365760" lvl="1" indent="0">
              <a:buClr>
                <a:schemeClr val="tx2">
                  <a:lumMod val="50000"/>
                  <a:lumOff val="50000"/>
                </a:schemeClr>
              </a:buClr>
              <a:buNone/>
            </a:pPr>
            <a:endParaRPr lang="bg-BG" sz="1800" dirty="0">
              <a:solidFill>
                <a:prstClr val="black"/>
              </a:solidFill>
              <a:latin typeface="Calibri" panose="020F0502020204030204" pitchFamily="34" charset="0"/>
            </a:endParaRPr>
          </a:p>
          <a:p>
            <a:pPr marL="365760" lvl="1" indent="0">
              <a:buClr>
                <a:schemeClr val="tx2">
                  <a:lumMod val="50000"/>
                  <a:lumOff val="50000"/>
                </a:schemeClr>
              </a:buClr>
              <a:buNone/>
            </a:pPr>
            <a:r>
              <a:rPr lang="en-US" sz="1800" dirty="0">
                <a:solidFill>
                  <a:prstClr val="black"/>
                </a:solidFill>
                <a:latin typeface="Calibri" panose="020F0502020204030204" pitchFamily="34" charset="0"/>
              </a:rPr>
              <a:t>		“On the internet, nobody </a:t>
            </a:r>
          </a:p>
          <a:p>
            <a:pPr marL="365760" lvl="1" indent="0">
              <a:buClr>
                <a:schemeClr val="tx2">
                  <a:lumMod val="50000"/>
                  <a:lumOff val="50000"/>
                </a:schemeClr>
              </a:buClr>
              <a:buNone/>
            </a:pPr>
            <a:r>
              <a:rPr lang="en-US" sz="1800" dirty="0">
                <a:solidFill>
                  <a:prstClr val="black"/>
                </a:solidFill>
                <a:latin typeface="Calibri" panose="020F0502020204030204" pitchFamily="34" charset="0"/>
              </a:rPr>
              <a:t>			knows you`re a dog”</a:t>
            </a:r>
            <a:endParaRPr lang="de-DE" sz="1800" dirty="0">
              <a:solidFill>
                <a:prstClr val="black"/>
              </a:solidFill>
              <a:latin typeface="Calibri" panose="020F0502020204030204" pitchFamily="34" charset="0"/>
            </a:endParaRPr>
          </a:p>
          <a:p>
            <a:pPr marL="0" indent="0">
              <a:buNone/>
            </a:pPr>
            <a:r>
              <a:rPr lang="bg-BG" sz="1200" dirty="0">
                <a:latin typeface="Calibri" panose="020F0502020204030204" pitchFamily="34" charset="0"/>
              </a:rPr>
              <a:t>                                    </a:t>
            </a:r>
            <a:endParaRPr lang="de-DE" sz="1200"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14</a:t>
            </a:fld>
            <a:endParaRPr lang="de-DE"/>
          </a:p>
        </p:txBody>
      </p:sp>
      <p:pic>
        <p:nvPicPr>
          <p:cNvPr id="9" name="Grafik 5"/>
          <p:cNvPicPr>
            <a:picLocks noChangeAspect="1"/>
          </p:cNvPicPr>
          <p:nvPr/>
        </p:nvPicPr>
        <p:blipFill>
          <a:blip r:embed="rId2"/>
          <a:stretch>
            <a:fillRect/>
          </a:stretch>
        </p:blipFill>
        <p:spPr>
          <a:xfrm>
            <a:off x="7187169" y="128438"/>
            <a:ext cx="1639966" cy="4267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068960"/>
            <a:ext cx="2575004" cy="2918338"/>
          </a:xfrm>
          <a:prstGeom prst="rect">
            <a:avLst/>
          </a:prstGeom>
        </p:spPr>
      </p:pic>
    </p:spTree>
    <p:extLst>
      <p:ext uri="{BB962C8B-B14F-4D97-AF65-F5344CB8AC3E}">
        <p14:creationId xmlns:p14="http://schemas.microsoft.com/office/powerpoint/2010/main" val="260451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609600"/>
            <a:ext cx="6347713" cy="731168"/>
          </a:xfrm>
        </p:spPr>
        <p:txBody>
          <a:bodyPr>
            <a:normAutofit/>
          </a:bodyPr>
          <a:lstStyle/>
          <a:p>
            <a:pPr algn="ctr"/>
            <a:r>
              <a:rPr lang="el-GR" sz="2400" b="1" dirty="0">
                <a:latin typeface="Calibri" pitchFamily="34" charset="0"/>
                <a:cs typeface="Calibri" pitchFamily="34" charset="0"/>
              </a:rPr>
              <a:t>Τα κίνητρά μας</a:t>
            </a:r>
            <a:endParaRPr lang="de-DE" sz="2400" b="1" dirty="0">
              <a:latin typeface="Calibri" pitchFamily="34" charset="0"/>
              <a:cs typeface="Calibri" pitchFamily="34" charset="0"/>
            </a:endParaRPr>
          </a:p>
        </p:txBody>
      </p:sp>
      <p:sp>
        <p:nvSpPr>
          <p:cNvPr id="3" name="Inhaltsplatzhalter 2"/>
          <p:cNvSpPr>
            <a:spLocks noGrp="1"/>
          </p:cNvSpPr>
          <p:nvPr>
            <p:ph idx="1"/>
          </p:nvPr>
        </p:nvSpPr>
        <p:spPr>
          <a:xfrm>
            <a:off x="609598" y="1412776"/>
            <a:ext cx="6698705" cy="4896544"/>
          </a:xfrm>
        </p:spPr>
        <p:txBody>
          <a:bodyPr>
            <a:normAutofit fontScale="25000" lnSpcReduction="20000"/>
          </a:bodyPr>
          <a:lstStyle/>
          <a:p>
            <a:r>
              <a:rPr lang="de-DE" sz="7200" b="1" dirty="0">
                <a:solidFill>
                  <a:schemeClr val="accent1">
                    <a:lumMod val="75000"/>
                  </a:schemeClr>
                </a:solidFill>
                <a:latin typeface="Calibri" panose="020F0502020204030204" pitchFamily="34" charset="0"/>
                <a:cs typeface="Calibri" panose="020F0502020204030204" pitchFamily="34" charset="0"/>
              </a:rPr>
              <a:t>H</a:t>
            </a:r>
            <a:r>
              <a:rPr lang="el-GR" sz="7200" dirty="0"/>
              <a:t> </a:t>
            </a:r>
            <a:r>
              <a:rPr lang="el-GR" sz="7200" dirty="0">
                <a:latin typeface="Calibri" panose="020F0502020204030204" pitchFamily="34" charset="0"/>
                <a:cs typeface="Calibri" panose="020F0502020204030204" pitchFamily="34" charset="0"/>
              </a:rPr>
              <a:t>«ψηφιακή ηθική» δεν υπάρχει ούτε στη διδακτική ύλη ούτε στην εκπαίδευση των επαγγελματιών στον κλάδο της συμβουλευτικής σε παιδιά και εφήβους </a:t>
            </a:r>
            <a:endParaRPr lang="de-DE" sz="7200" dirty="0">
              <a:latin typeface="Calibri" panose="020F0502020204030204" pitchFamily="34" charset="0"/>
              <a:cs typeface="Calibri" panose="020F0502020204030204" pitchFamily="34" charset="0"/>
            </a:endParaRPr>
          </a:p>
          <a:p>
            <a:r>
              <a:rPr lang="de-DE" sz="7200" b="1" dirty="0">
                <a:solidFill>
                  <a:schemeClr val="accent1">
                    <a:lumMod val="75000"/>
                  </a:schemeClr>
                </a:solidFill>
                <a:latin typeface="Calibri" panose="020F0502020204030204" pitchFamily="34" charset="0"/>
                <a:cs typeface="Calibri" panose="020F0502020204030204" pitchFamily="34" charset="0"/>
              </a:rPr>
              <a:t>H</a:t>
            </a:r>
            <a:r>
              <a:rPr lang="el-GR" sz="7200" dirty="0"/>
              <a:t> </a:t>
            </a:r>
            <a:r>
              <a:rPr lang="el-GR" sz="7200" dirty="0">
                <a:latin typeface="Calibri" panose="020F0502020204030204" pitchFamily="34" charset="0"/>
                <a:cs typeface="Calibri" panose="020F0502020204030204" pitchFamily="34" charset="0"/>
              </a:rPr>
              <a:t>ψηφιακή εκπαίδευση και η συζήτηση με κριτικό πνεύμα σχετικά με την </a:t>
            </a:r>
            <a:r>
              <a:rPr lang="el-GR" sz="7200" dirty="0" err="1">
                <a:latin typeface="Calibri" panose="020F0502020204030204" pitchFamily="34" charset="0"/>
                <a:cs typeface="Calibri" panose="020F0502020204030204" pitchFamily="34" charset="0"/>
              </a:rPr>
              <a:t>ψηφιοποίηση</a:t>
            </a:r>
            <a:r>
              <a:rPr lang="el-GR" sz="7200" dirty="0">
                <a:latin typeface="Calibri" panose="020F0502020204030204" pitchFamily="34" charset="0"/>
                <a:cs typeface="Calibri" panose="020F0502020204030204" pitchFamily="34" charset="0"/>
              </a:rPr>
              <a:t> και τη δικτύωση είναι σήμερα περισσότερο από ποτέ απαραίτητα </a:t>
            </a:r>
            <a:endParaRPr lang="de-DE" sz="7200" dirty="0">
              <a:latin typeface="Calibri" panose="020F0502020204030204" pitchFamily="34" charset="0"/>
              <a:cs typeface="Calibri" panose="020F0502020204030204" pitchFamily="34" charset="0"/>
            </a:endParaRPr>
          </a:p>
          <a:p>
            <a:r>
              <a:rPr lang="el-GR" sz="7200" b="1" dirty="0">
                <a:solidFill>
                  <a:schemeClr val="accent1">
                    <a:lumMod val="75000"/>
                  </a:schemeClr>
                </a:solidFill>
                <a:latin typeface="Calibri" panose="020F0502020204030204" pitchFamily="34" charset="0"/>
                <a:cs typeface="Calibri" panose="020F0502020204030204" pitchFamily="34" charset="0"/>
              </a:rPr>
              <a:t>Ε</a:t>
            </a:r>
            <a:r>
              <a:rPr lang="el-GR" sz="7200" dirty="0">
                <a:latin typeface="Calibri" panose="020F0502020204030204" pitchFamily="34" charset="0"/>
                <a:cs typeface="Calibri" panose="020F0502020204030204" pitchFamily="34" charset="0"/>
              </a:rPr>
              <a:t>νίσχυση των βασικών αρχών στην ικανότητα διαχείρισης των μέσων, όπως και για αλφαβητισμό στα μέσα στον τομέα της εκπαίδευσης στα Μέσα Μαζικής Ενημέρωσης</a:t>
            </a:r>
          </a:p>
          <a:p>
            <a:r>
              <a:rPr lang="el-GR" sz="7200" b="1" dirty="0">
                <a:solidFill>
                  <a:schemeClr val="accent1">
                    <a:lumMod val="75000"/>
                  </a:schemeClr>
                </a:solidFill>
                <a:latin typeface="Calibri" panose="020F0502020204030204" pitchFamily="34" charset="0"/>
                <a:cs typeface="Calibri" panose="020F0502020204030204" pitchFamily="34" charset="0"/>
              </a:rPr>
              <a:t>Μ</a:t>
            </a:r>
            <a:r>
              <a:rPr lang="el-GR" sz="7200" dirty="0">
                <a:latin typeface="Calibri" panose="020F0502020204030204" pitchFamily="34" charset="0"/>
                <a:cs typeface="Calibri" panose="020F0502020204030204" pitchFamily="34" charset="0"/>
              </a:rPr>
              <a:t>ας </a:t>
            </a:r>
            <a:r>
              <a:rPr lang="el-GR" sz="7200" dirty="0" err="1">
                <a:latin typeface="Calibri" panose="020F0502020204030204" pitchFamily="34" charset="0"/>
                <a:cs typeface="Calibri" panose="020F0502020204030204" pitchFamily="34" charset="0"/>
              </a:rPr>
              <a:t>ενδιαφ</a:t>
            </a:r>
            <a:r>
              <a:rPr lang="de-DE" sz="7200" dirty="0" err="1">
                <a:latin typeface="Calibri" panose="020F0502020204030204" pitchFamily="34" charset="0"/>
                <a:cs typeface="Calibri" panose="020F0502020204030204" pitchFamily="34" charset="0"/>
              </a:rPr>
              <a:t>έ</a:t>
            </a:r>
            <a:r>
              <a:rPr lang="el-GR" sz="7200" dirty="0" err="1">
                <a:latin typeface="Calibri" panose="020F0502020204030204" pitchFamily="34" charset="0"/>
                <a:cs typeface="Calibri" panose="020F0502020204030204" pitchFamily="34" charset="0"/>
              </a:rPr>
              <a:t>ρει</a:t>
            </a:r>
            <a:r>
              <a:rPr lang="de-DE" sz="7200" dirty="0">
                <a:latin typeface="Calibri" panose="020F0502020204030204" pitchFamily="34" charset="0"/>
                <a:cs typeface="Calibri" panose="020F0502020204030204" pitchFamily="34" charset="0"/>
              </a:rPr>
              <a:t>: </a:t>
            </a:r>
          </a:p>
          <a:p>
            <a:pPr lvl="1"/>
            <a:r>
              <a:rPr lang="el-GR" sz="7200" dirty="0">
                <a:latin typeface="Calibri" panose="020F0502020204030204" pitchFamily="34" charset="0"/>
                <a:cs typeface="Calibri" panose="020F0502020204030204" pitchFamily="34" charset="0"/>
              </a:rPr>
              <a:t>Να στηρίξουμε τα παιδιά και τους εφήβους ώστε να χειρίζονται τα ψηφιακά μέσα με ασφάλεια και επάρκεια γνώσεων</a:t>
            </a:r>
          </a:p>
          <a:p>
            <a:pPr lvl="1"/>
            <a:r>
              <a:rPr lang="el-GR" sz="7200" dirty="0">
                <a:latin typeface="Calibri" panose="020F0502020204030204" pitchFamily="34" charset="0"/>
                <a:cs typeface="Calibri" panose="020F0502020204030204" pitchFamily="34" charset="0"/>
              </a:rPr>
              <a:t>Να ενθαρρύνουμε τους πολίτες της</a:t>
            </a:r>
            <a:br>
              <a:rPr lang="el-GR" sz="7200" dirty="0">
                <a:latin typeface="Calibri" panose="020F0502020204030204" pitchFamily="34" charset="0"/>
                <a:cs typeface="Calibri" panose="020F0502020204030204" pitchFamily="34" charset="0"/>
              </a:rPr>
            </a:br>
            <a:r>
              <a:rPr lang="el-GR" sz="7200" dirty="0">
                <a:latin typeface="Calibri" panose="020F0502020204030204" pitchFamily="34" charset="0"/>
                <a:cs typeface="Calibri" panose="020F0502020204030204" pitchFamily="34" charset="0"/>
              </a:rPr>
              <a:t>Ευρώπης και κυρίως τους εφήβους να</a:t>
            </a:r>
            <a:br>
              <a:rPr lang="el-GR" sz="7200" dirty="0">
                <a:latin typeface="Calibri" panose="020F0502020204030204" pitchFamily="34" charset="0"/>
                <a:cs typeface="Calibri" panose="020F0502020204030204" pitchFamily="34" charset="0"/>
              </a:rPr>
            </a:br>
            <a:r>
              <a:rPr lang="el-GR" sz="7200" dirty="0">
                <a:latin typeface="Calibri" panose="020F0502020204030204" pitchFamily="34" charset="0"/>
                <a:cs typeface="Calibri" panose="020F0502020204030204" pitchFamily="34" charset="0"/>
              </a:rPr>
              <a:t>σκέφτονται με κριτικό πνεύμα και να</a:t>
            </a:r>
            <a:br>
              <a:rPr lang="el-GR" sz="7200" dirty="0">
                <a:latin typeface="Calibri" panose="020F0502020204030204" pitchFamily="34" charset="0"/>
                <a:cs typeface="Calibri" panose="020F0502020204030204" pitchFamily="34" charset="0"/>
              </a:rPr>
            </a:br>
            <a:r>
              <a:rPr lang="el-GR" sz="7200" dirty="0">
                <a:latin typeface="Calibri" panose="020F0502020204030204" pitchFamily="34" charset="0"/>
                <a:cs typeface="Calibri" panose="020F0502020204030204" pitchFamily="34" charset="0"/>
              </a:rPr>
              <a:t>είναι σε θέση να ενεργούν με</a:t>
            </a:r>
            <a:br>
              <a:rPr lang="el-GR" sz="7200" dirty="0">
                <a:latin typeface="Calibri" panose="020F0502020204030204" pitchFamily="34" charset="0"/>
                <a:cs typeface="Calibri" panose="020F0502020204030204" pitchFamily="34" charset="0"/>
              </a:rPr>
            </a:br>
            <a:r>
              <a:rPr lang="el-GR" sz="7200" dirty="0">
                <a:latin typeface="Calibri" panose="020F0502020204030204" pitchFamily="34" charset="0"/>
                <a:cs typeface="Calibri" panose="020F0502020204030204" pitchFamily="34" charset="0"/>
              </a:rPr>
              <a:t>υπευθυνότητα στον ψηφιακό κόσμο. </a:t>
            </a:r>
          </a:p>
          <a:p>
            <a:pPr lvl="1"/>
            <a:endParaRPr lang="en-US" sz="7200" dirty="0">
              <a:latin typeface="Calibri" panose="020F0502020204030204" pitchFamily="34" charset="0"/>
              <a:cs typeface="Calibri" panose="020F0502020204030204" pitchFamily="34" charset="0"/>
            </a:endParaRPr>
          </a:p>
          <a:p>
            <a:pPr marL="0" indent="0">
              <a:buNone/>
            </a:pPr>
            <a:endParaRPr lang="en-US" sz="1000" b="1" dirty="0">
              <a:latin typeface="Calibri" panose="020F0502020204030204" pitchFamily="34" charset="0"/>
              <a:cs typeface="Calibri" panose="020F0502020204030204" pitchFamily="34" charset="0"/>
            </a:endParaRPr>
          </a:p>
          <a:p>
            <a:pPr marL="0" indent="0">
              <a:buNone/>
            </a:pPr>
            <a:r>
              <a:rPr lang="en-US" sz="2500" b="1" dirty="0">
                <a:latin typeface="Calibri" panose="020F0502020204030204" pitchFamily="34" charset="0"/>
                <a:cs typeface="Calibri" panose="020F0502020204030204" pitchFamily="34" charset="0"/>
              </a:rPr>
              <a:t>									</a:t>
            </a:r>
            <a:endParaRPr lang="de-DE" sz="2500" i="1" dirty="0">
              <a:latin typeface="Calibri" pitchFamily="34" charset="0"/>
              <a:cs typeface="Calibri" pitchFamily="34" charset="0"/>
            </a:endParaRPr>
          </a:p>
        </p:txBody>
      </p:sp>
      <p:sp>
        <p:nvSpPr>
          <p:cNvPr id="4" name="Foliennummernplatzhalter 3"/>
          <p:cNvSpPr>
            <a:spLocks noGrp="1"/>
          </p:cNvSpPr>
          <p:nvPr>
            <p:ph type="sldNum" sz="quarter" idx="12"/>
          </p:nvPr>
        </p:nvSpPr>
        <p:spPr/>
        <p:txBody>
          <a:bodyPr/>
          <a:lstStyle/>
          <a:p>
            <a:fld id="{EDCDEB73-110A-4994-A7DA-410F1EE23492}" type="slidenum">
              <a:rPr lang="de-DE" smtClean="0"/>
              <a:pPr/>
              <a:t>15</a:t>
            </a:fld>
            <a:endParaRPr lang="de-D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71" y="4787457"/>
            <a:ext cx="2790648" cy="1788877"/>
          </a:xfrm>
          <a:prstGeom prst="rect">
            <a:avLst/>
          </a:prstGeom>
        </p:spPr>
      </p:pic>
      <p:pic>
        <p:nvPicPr>
          <p:cNvPr id="7" name="Grafik 5"/>
          <p:cNvPicPr>
            <a:picLocks noChangeAspect="1"/>
          </p:cNvPicPr>
          <p:nvPr/>
        </p:nvPicPr>
        <p:blipFill>
          <a:blip r:embed="rId3"/>
          <a:stretch>
            <a:fillRect/>
          </a:stretch>
        </p:blipFill>
        <p:spPr>
          <a:xfrm>
            <a:off x="7043153" y="804737"/>
            <a:ext cx="1639966" cy="426757"/>
          </a:xfrm>
          <a:prstGeom prst="rect">
            <a:avLst/>
          </a:prstGeom>
        </p:spPr>
      </p:pic>
      <p:sp>
        <p:nvSpPr>
          <p:cNvPr id="5" name="Rechteck 4"/>
          <p:cNvSpPr/>
          <p:nvPr/>
        </p:nvSpPr>
        <p:spPr>
          <a:xfrm>
            <a:off x="4932040" y="6574568"/>
            <a:ext cx="1345300" cy="261610"/>
          </a:xfrm>
          <a:prstGeom prst="rect">
            <a:avLst/>
          </a:prstGeom>
        </p:spPr>
        <p:txBody>
          <a:bodyPr wrap="square">
            <a:spAutoFit/>
          </a:bodyPr>
          <a:lstStyle/>
          <a:p>
            <a:r>
              <a:rPr lang="en-US" sz="1100" dirty="0" err="1">
                <a:solidFill>
                  <a:schemeClr val="tx1">
                    <a:lumMod val="75000"/>
                    <a:lumOff val="25000"/>
                  </a:schemeClr>
                </a:solidFill>
                <a:latin typeface="Calibri" panose="020F0502020204030204" pitchFamily="34" charset="0"/>
                <a:cs typeface="Calibri" panose="020F0502020204030204" pitchFamily="34" charset="0"/>
              </a:rPr>
              <a:t>Foto</a:t>
            </a:r>
            <a:r>
              <a:rPr lang="bg-BG" sz="1100" dirty="0">
                <a:solidFill>
                  <a:schemeClr val="tx1">
                    <a:lumMod val="75000"/>
                    <a:lumOff val="25000"/>
                  </a:schemeClr>
                </a:solidFill>
                <a:latin typeface="Calibri" panose="020F0502020204030204" pitchFamily="34" charset="0"/>
                <a:cs typeface="Calibri" panose="020F0502020204030204" pitchFamily="34" charset="0"/>
              </a:rPr>
              <a:t>: </a:t>
            </a:r>
            <a:r>
              <a:rPr lang="en-US" sz="1000" dirty="0">
                <a:solidFill>
                  <a:schemeClr val="tx1">
                    <a:lumMod val="75000"/>
                    <a:lumOff val="25000"/>
                  </a:schemeClr>
                </a:solidFill>
                <a:latin typeface="Calibri" panose="020F0502020204030204" pitchFamily="34" charset="0"/>
                <a:cs typeface="Calibri" panose="020F0502020204030204" pitchFamily="34" charset="0"/>
              </a:rPr>
              <a:t>Thinkstock</a:t>
            </a:r>
            <a:endParaRPr lang="de-DE" sz="11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0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958840"/>
            <a:ext cx="7467600" cy="595307"/>
          </a:xfrm>
        </p:spPr>
        <p:txBody>
          <a:bodyPr>
            <a:noAutofit/>
          </a:bodyPr>
          <a:lstStyle/>
          <a:p>
            <a:pPr algn="ctr"/>
            <a:r>
              <a:rPr lang="en-US" sz="2000" b="1" dirty="0"/>
              <a:t>Webinar</a:t>
            </a:r>
            <a:br>
              <a:rPr lang="bg-BG" sz="1800" dirty="0"/>
            </a:br>
            <a:endParaRPr lang="en-US" sz="1800" b="1" dirty="0">
              <a:solidFill>
                <a:schemeClr val="tx1">
                  <a:lumMod val="50000"/>
                  <a:lumOff val="50000"/>
                </a:schemeClr>
              </a:solidFill>
              <a:latin typeface="+mn-lt"/>
              <a:cs typeface="Calibri" pitchFamily="34" charset="0"/>
            </a:endParaRPr>
          </a:p>
        </p:txBody>
      </p:sp>
      <p:sp>
        <p:nvSpPr>
          <p:cNvPr id="3" name="Inhaltsplatzhalter 2"/>
          <p:cNvSpPr>
            <a:spLocks noGrp="1"/>
          </p:cNvSpPr>
          <p:nvPr>
            <p:ph idx="1"/>
          </p:nvPr>
        </p:nvSpPr>
        <p:spPr>
          <a:xfrm>
            <a:off x="785786" y="1772816"/>
            <a:ext cx="7139014" cy="3961234"/>
          </a:xfrm>
        </p:spPr>
        <p:txBody>
          <a:bodyPr>
            <a:normAutofit fontScale="92500" lnSpcReduction="10000"/>
          </a:bodyPr>
          <a:lstStyle/>
          <a:p>
            <a:pPr marL="0" indent="0" algn="ctr">
              <a:buNone/>
            </a:pPr>
            <a:endParaRPr lang="el-GR" b="1" dirty="0">
              <a:latin typeface="Calibri" panose="020F0502020204030204" pitchFamily="34" charset="0"/>
              <a:cs typeface="Calibri" panose="020F0502020204030204" pitchFamily="34" charset="0"/>
            </a:endParaRPr>
          </a:p>
          <a:p>
            <a:pPr marL="0" indent="0" algn="ctr">
              <a:buNone/>
            </a:pPr>
            <a:r>
              <a:rPr lang="el-GR" b="1" dirty="0" err="1">
                <a:latin typeface="Calibri" panose="020F0502020204030204" pitchFamily="34" charset="0"/>
                <a:cs typeface="Calibri" panose="020F0502020204030204" pitchFamily="34" charset="0"/>
              </a:rPr>
              <a:t>Πρ</a:t>
            </a:r>
            <a:r>
              <a:rPr lang="en-US" b="1" dirty="0" err="1">
                <a:latin typeface="Calibri" panose="020F0502020204030204" pitchFamily="34" charset="0"/>
                <a:cs typeface="Calibri" panose="020F0502020204030204" pitchFamily="34" charset="0"/>
              </a:rPr>
              <a:t>ό</a:t>
            </a:r>
            <a:r>
              <a:rPr lang="el-GR" b="1" dirty="0" err="1">
                <a:latin typeface="Calibri" panose="020F0502020204030204" pitchFamily="34" charset="0"/>
                <a:cs typeface="Calibri" panose="020F0502020204030204" pitchFamily="34" charset="0"/>
              </a:rPr>
              <a:t>τζεκτ</a:t>
            </a:r>
            <a:r>
              <a:rPr lang="bg-BG"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ΗΘΙΚΗ</a:t>
            </a:r>
            <a:r>
              <a:rPr lang="de-DE"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«Κοινωνική πρόνοια και εκπαίδευση – Επαγγελματισμός της κοινωνικής εργασίας με σκοπό την απόκτηση ηθικών δεξιοτήτων στην συμπεριφορά της ψηφιακής χρήσης»</a:t>
            </a:r>
          </a:p>
          <a:p>
            <a:pPr marL="0" indent="0" algn="ctr">
              <a:buNone/>
            </a:pPr>
            <a:endParaRPr lang="el-GR" u="sng" dirty="0">
              <a:latin typeface="Calibri" panose="020F0502020204030204" pitchFamily="34" charset="0"/>
              <a:cs typeface="Calibri" panose="020F0502020204030204" pitchFamily="34" charset="0"/>
              <a:hlinkClick r:id="rId2"/>
            </a:endParaRPr>
          </a:p>
          <a:p>
            <a:pPr marL="0" indent="0" algn="ctr">
              <a:buNone/>
            </a:pPr>
            <a:r>
              <a:rPr lang="de-DE" u="sng" dirty="0">
                <a:latin typeface="Calibri" panose="020F0502020204030204" pitchFamily="34" charset="0"/>
                <a:cs typeface="Calibri" panose="020F0502020204030204" pitchFamily="34" charset="0"/>
                <a:hlinkClick r:id="rId2"/>
              </a:rPr>
              <a:t>www.digiethik.eu</a:t>
            </a:r>
            <a:endParaRPr lang="de-DE" u="sng" dirty="0">
              <a:latin typeface="Calibri" panose="020F0502020204030204" pitchFamily="34" charset="0"/>
              <a:cs typeface="Calibri" panose="020F0502020204030204" pitchFamily="34" charset="0"/>
            </a:endParaRPr>
          </a:p>
          <a:p>
            <a:pPr marL="0" indent="0" algn="ctr">
              <a:buNone/>
            </a:pPr>
            <a:endParaRPr lang="de-DE" i="1" u="sng" dirty="0">
              <a:latin typeface="Calibri" panose="020F0502020204030204" pitchFamily="34" charset="0"/>
              <a:cs typeface="Calibri" panose="020F0502020204030204" pitchFamily="34" charset="0"/>
            </a:endParaRPr>
          </a:p>
          <a:p>
            <a:pPr marL="0" indent="0" algn="ctr">
              <a:buNone/>
            </a:pPr>
            <a:r>
              <a:rPr lang="el-GR" i="1" dirty="0">
                <a:latin typeface="Calibri" pitchFamily="34" charset="0"/>
                <a:cs typeface="Calibri" pitchFamily="34" charset="0"/>
              </a:rPr>
              <a:t>Ευχαριστούμε πολύ για την προσοχή σας</a:t>
            </a:r>
            <a:r>
              <a:rPr lang="de-DE" i="1" dirty="0">
                <a:latin typeface="Calibri" pitchFamily="34" charset="0"/>
                <a:cs typeface="Calibri" pitchFamily="34" charset="0"/>
              </a:rPr>
              <a:t>!</a:t>
            </a:r>
            <a:r>
              <a:rPr lang="bg-BG" i="1" dirty="0">
                <a:latin typeface="Calibri" pitchFamily="34" charset="0"/>
                <a:cs typeface="Calibri" pitchFamily="34" charset="0"/>
              </a:rPr>
              <a:t> </a:t>
            </a:r>
            <a:r>
              <a:rPr lang="bg-BG" sz="2000" i="1" dirty="0">
                <a:latin typeface="Calibri" pitchFamily="34" charset="0"/>
                <a:cs typeface="Calibri" pitchFamily="34" charset="0"/>
              </a:rPr>
              <a:t>                                                   </a:t>
            </a:r>
            <a:endParaRPr lang="bg-BG" sz="1800" i="1" dirty="0">
              <a:latin typeface="Calibri" pitchFamily="34" charset="0"/>
              <a:cs typeface="Calibri" pitchFamily="34" charset="0"/>
            </a:endParaRPr>
          </a:p>
          <a:p>
            <a:pPr>
              <a:buNone/>
            </a:pPr>
            <a:r>
              <a:rPr lang="bg-BG" sz="1800" i="1" dirty="0">
                <a:latin typeface="Calibri" pitchFamily="34" charset="0"/>
                <a:cs typeface="Calibri" pitchFamily="34" charset="0"/>
              </a:rPr>
              <a:t>                                                                             </a:t>
            </a:r>
            <a:endParaRPr lang="en-US" sz="1800" i="1" dirty="0">
              <a:latin typeface="Calibri" pitchFamily="34" charset="0"/>
              <a:cs typeface="Calibri" pitchFamily="34" charset="0"/>
            </a:endParaRPr>
          </a:p>
          <a:p>
            <a:pPr>
              <a:buNone/>
            </a:pPr>
            <a:endParaRPr lang="en-US" i="1" dirty="0">
              <a:latin typeface="Calibri" pitchFamily="34" charset="0"/>
              <a:cs typeface="Calibri" pitchFamily="34" charset="0"/>
            </a:endParaRPr>
          </a:p>
          <a:p>
            <a:pPr>
              <a:buNone/>
            </a:pPr>
            <a:r>
              <a:rPr lang="en-US" sz="1800" i="1" dirty="0">
                <a:latin typeface="Calibri" pitchFamily="34" charset="0"/>
                <a:cs typeface="Calibri" pitchFamily="34" charset="0"/>
              </a:rPr>
              <a:t>                                                       </a:t>
            </a:r>
            <a:endParaRPr lang="de-DE" sz="1800" i="1" dirty="0">
              <a:latin typeface="Calibri" pitchFamily="34" charset="0"/>
              <a:cs typeface="Calibri" pitchFamily="34" charset="0"/>
            </a:endParaRPr>
          </a:p>
        </p:txBody>
      </p:sp>
      <p:sp>
        <p:nvSpPr>
          <p:cNvPr id="4" name="Foliennummernplatzhalter 3"/>
          <p:cNvSpPr>
            <a:spLocks noGrp="1"/>
          </p:cNvSpPr>
          <p:nvPr>
            <p:ph type="sldNum" sz="quarter" idx="12"/>
          </p:nvPr>
        </p:nvSpPr>
        <p:spPr/>
        <p:txBody>
          <a:bodyPr/>
          <a:lstStyle/>
          <a:p>
            <a:fld id="{EDCDEB73-110A-4994-A7DA-410F1EE23492}" type="slidenum">
              <a:rPr lang="de-DE" smtClean="0"/>
              <a:pPr/>
              <a:t>16</a:t>
            </a:fld>
            <a:endParaRPr lang="de-DE"/>
          </a:p>
        </p:txBody>
      </p:sp>
      <p:pic>
        <p:nvPicPr>
          <p:cNvPr id="9" name="Grafik 5"/>
          <p:cNvPicPr>
            <a:picLocks noChangeAspect="1"/>
          </p:cNvPicPr>
          <p:nvPr/>
        </p:nvPicPr>
        <p:blipFill>
          <a:blip r:embed="rId3"/>
          <a:stretch>
            <a:fillRect/>
          </a:stretch>
        </p:blipFill>
        <p:spPr>
          <a:xfrm>
            <a:off x="7041226" y="532083"/>
            <a:ext cx="1639966" cy="426757"/>
          </a:xfrm>
          <a:prstGeom prst="rect">
            <a:avLst/>
          </a:prstGeom>
        </p:spPr>
      </p:pic>
      <p:sp>
        <p:nvSpPr>
          <p:cNvPr id="6" name="Textfeld 4"/>
          <p:cNvSpPr txBox="1">
            <a:spLocks noChangeArrowheads="1"/>
          </p:cNvSpPr>
          <p:nvPr/>
        </p:nvSpPr>
        <p:spPr bwMode="auto">
          <a:xfrm>
            <a:off x="1763688" y="4581128"/>
            <a:ext cx="5519806" cy="137159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900" dirty="0">
              <a:latin typeface="Calibri" panose="020F0502020204030204" pitchFamily="34" charset="0"/>
              <a:ea typeface="Calibri" panose="020F0502020204030204" pitchFamily="34" charset="0"/>
              <a:cs typeface="Times New Roman" panose="02020603050405020304" pitchFamily="18" charset="0"/>
            </a:endParaRPr>
          </a:p>
          <a:p>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Der Lizenzvertrag i</a:t>
            </a:r>
            <a:r>
              <a:rPr lang="el-GR" sz="900" dirty="0"/>
              <a:t>Επιτρέπεται περαιτέρω χρήση ως Ανοιχτοί Εκπαιδευτικοί Πόροι (</a:t>
            </a:r>
            <a:r>
              <a:rPr lang="de-DE" sz="900" dirty="0"/>
              <a:t>OER</a:t>
            </a:r>
            <a:r>
              <a:rPr lang="el-GR" sz="900" dirty="0"/>
              <a:t>): Αυτό το έργο και το περιεχόμενό του - εκτός αν δηλώνεται διαφορετικά - έχουν </a:t>
            </a:r>
            <a:r>
              <a:rPr lang="el-GR" sz="900" dirty="0" err="1"/>
              <a:t>αδειοδοτηθεί</a:t>
            </a:r>
            <a:r>
              <a:rPr lang="el-GR" sz="900" dirty="0"/>
              <a:t> με άδεια </a:t>
            </a:r>
            <a:r>
              <a:rPr lang="de-DE" sz="900" dirty="0"/>
              <a:t>Creative </a:t>
            </a:r>
            <a:r>
              <a:rPr lang="de-DE" sz="900" dirty="0" err="1"/>
              <a:t>Commons</a:t>
            </a:r>
            <a:r>
              <a:rPr lang="el-GR" sz="900" dirty="0"/>
              <a:t> Αναφορά – Παρόμοια Διανομή 4.0 σύμφωνα με τον κανονισμό </a:t>
            </a:r>
            <a:r>
              <a:rPr lang="de-DE" sz="900" dirty="0"/>
              <a:t>TULLU</a:t>
            </a:r>
            <a:r>
              <a:rPr lang="el-GR" sz="900" dirty="0"/>
              <a:t> ως εξής:  «</a:t>
            </a:r>
            <a:r>
              <a:rPr lang="de-DE" sz="900" dirty="0" err="1"/>
              <a:t>Digiethik</a:t>
            </a:r>
            <a:r>
              <a:rPr lang="el-GR" sz="900" dirty="0"/>
              <a:t>» της ΜΚΟ </a:t>
            </a:r>
            <a:r>
              <a:rPr lang="de-DE" sz="900" dirty="0"/>
              <a:t>Recht in Europa </a:t>
            </a:r>
            <a:r>
              <a:rPr lang="de-DE" sz="900" dirty="0" err="1"/>
              <a:t>e</a:t>
            </a:r>
            <a:r>
              <a:rPr lang="el-GR" sz="900" dirty="0"/>
              <a:t>.</a:t>
            </a:r>
            <a:r>
              <a:rPr lang="de-DE" sz="900" dirty="0"/>
              <a:t>V</a:t>
            </a:r>
            <a:r>
              <a:rPr lang="el-GR" sz="900" dirty="0"/>
              <a:t>., Άδεια: </a:t>
            </a:r>
            <a:r>
              <a:rPr lang="de-DE" sz="900" dirty="0"/>
              <a:t>CC BY</a:t>
            </a:r>
            <a:r>
              <a:rPr lang="el-GR" sz="900" dirty="0"/>
              <a:t>-</a:t>
            </a:r>
            <a:r>
              <a:rPr lang="de-DE" sz="900" dirty="0"/>
              <a:t>SA</a:t>
            </a:r>
            <a:r>
              <a:rPr lang="el-GR" sz="900" dirty="0"/>
              <a:t> 4.0</a:t>
            </a:r>
          </a:p>
          <a:p>
            <a:r>
              <a:rPr lang="el-GR" sz="900" dirty="0"/>
              <a:t>Η σύμβαση χορήγησης άδειας χρήσης είναι διαθέσιμη για προβολή εδώ:</a:t>
            </a:r>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https://creativecommons.org/licenses/by-sa/4.0/deed.</a:t>
            </a:r>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https://digiethik.eu</a:t>
            </a:r>
            <a:r>
              <a:rPr kumimoji="0" lang="de-DE" altLang="de-DE"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altLang="de-DE" sz="900" dirty="0">
                <a:latin typeface="Calibri" panose="020F0502020204030204" pitchFamily="34" charset="0"/>
                <a:ea typeface="Calibri" panose="020F0502020204030204" pitchFamily="34" charset="0"/>
                <a:cs typeface="Times New Roman" panose="02020603050405020304" pitchFamily="18" charset="0"/>
                <a:hlinkClick r:id="rId4"/>
              </a:rPr>
              <a:t>de</a:t>
            </a:r>
            <a:r>
              <a:rPr lang="de-DE" altLang="de-DE" sz="900" dirty="0">
                <a:latin typeface="Calibri" panose="020F0502020204030204" pitchFamily="34" charset="0"/>
                <a:ea typeface="Calibri" panose="020F0502020204030204" pitchFamily="34" charset="0"/>
                <a:cs typeface="Times New Roman" panose="02020603050405020304" pitchFamily="18" charset="0"/>
              </a:rPr>
              <a:t>  </a:t>
            </a:r>
            <a:r>
              <a:rPr lang="el-GR" sz="900" dirty="0"/>
              <a:t>Το έργο είναι διαθέσιμο διαδικτυακά στη διεύθυνση: </a:t>
            </a:r>
            <a:r>
              <a:rPr lang="de-DE" sz="900" u="sng" dirty="0">
                <a:hlinkClick r:id="rId5"/>
              </a:rPr>
              <a:t>https</a:t>
            </a:r>
            <a:r>
              <a:rPr lang="el-GR" sz="900" u="sng" dirty="0">
                <a:hlinkClick r:id="rId5"/>
              </a:rPr>
              <a:t>://</a:t>
            </a:r>
            <a:r>
              <a:rPr lang="de-DE" sz="900" u="sng" dirty="0">
                <a:hlinkClick r:id="rId5"/>
              </a:rPr>
              <a:t>digiethik</a:t>
            </a:r>
            <a:r>
              <a:rPr lang="el-GR" sz="900" u="sng" dirty="0">
                <a:hlinkClick r:id="rId5"/>
              </a:rPr>
              <a:t>.</a:t>
            </a:r>
            <a:r>
              <a:rPr lang="de-DE" sz="900" u="sng" dirty="0">
                <a:hlinkClick r:id="rId5"/>
              </a:rPr>
              <a:t>eu</a:t>
            </a:r>
            <a:r>
              <a:rPr lang="el-GR" sz="900" dirty="0"/>
              <a:t> </a:t>
            </a:r>
            <a:endParaRPr kumimoji="0" lang="de-DE" altLang="de-DE" sz="900" b="0" i="0" u="none" strike="noStrike" cap="none" normalizeH="0" baseline="0" dirty="0">
              <a:ln>
                <a:noFill/>
              </a:ln>
              <a:solidFill>
                <a:schemeClr val="tx1"/>
              </a:solidFill>
              <a:effectLst/>
              <a:latin typeface="Arial" panose="020B0604020202020204" pitchFamily="34" charset="0"/>
            </a:endParaRPr>
          </a:p>
        </p:txBody>
      </p:sp>
      <p:pic>
        <p:nvPicPr>
          <p:cNvPr id="2052" name="Picture 4" descr="cid:image001.png@01D6508B.DD52689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860506" y="4725144"/>
            <a:ext cx="838200" cy="296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p>
        </p:txBody>
      </p:sp>
      <p:sp>
        <p:nvSpPr>
          <p:cNvPr id="10" name="Rectangle 8"/>
          <p:cNvSpPr>
            <a:spLocks noChangeArrowheads="1"/>
          </p:cNvSpPr>
          <p:nvPr/>
        </p:nvSpPr>
        <p:spPr bwMode="auto">
          <a:xfrm>
            <a:off x="0" y="7540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de-DE"/>
          </a:p>
        </p:txBody>
      </p:sp>
      <p:pic>
        <p:nvPicPr>
          <p:cNvPr id="15" name="Εικόνα 14">
            <a:extLst>
              <a:ext uri="{FF2B5EF4-FFF2-40B4-BE49-F238E27FC236}">
                <a16:creationId xmlns:a16="http://schemas.microsoft.com/office/drawing/2014/main" id="{B2DDFEFA-F576-134E-8590-400C11ADDC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171" y="5961326"/>
            <a:ext cx="2565030" cy="527030"/>
          </a:xfrm>
          <a:prstGeom prst="rect">
            <a:avLst/>
          </a:prstGeom>
        </p:spPr>
      </p:pic>
    </p:spTree>
    <p:extLst>
      <p:ext uri="{BB962C8B-B14F-4D97-AF65-F5344CB8AC3E}">
        <p14:creationId xmlns:p14="http://schemas.microsoft.com/office/powerpoint/2010/main" val="19860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323527" y="1484784"/>
            <a:ext cx="8268261" cy="4543135"/>
          </a:xfrm>
        </p:spPr>
        <p:txBody>
          <a:bodyPr>
            <a:normAutofit/>
          </a:bodyPr>
          <a:lstStyle/>
          <a:p>
            <a:pPr>
              <a:buNone/>
            </a:pPr>
            <a:r>
              <a:rPr lang="el-GR" sz="1900" b="1" dirty="0" err="1">
                <a:solidFill>
                  <a:schemeClr val="accent1">
                    <a:lumMod val="75000"/>
                  </a:schemeClr>
                </a:solidFill>
                <a:latin typeface="Calibri" panose="020F0502020204030204" pitchFamily="34" charset="0"/>
                <a:cs typeface="Calibri" panose="020F0502020204030204" pitchFamily="34" charset="0"/>
              </a:rPr>
              <a:t>Συντονιστ</a:t>
            </a:r>
            <a:r>
              <a:rPr lang="bg-BG" sz="1900" b="1" dirty="0" err="1">
                <a:solidFill>
                  <a:schemeClr val="accent1">
                    <a:lumMod val="75000"/>
                  </a:schemeClr>
                </a:solidFill>
                <a:latin typeface="Calibri" panose="020F0502020204030204" pitchFamily="34" charset="0"/>
                <a:cs typeface="Calibri" panose="020F0502020204030204" pitchFamily="34" charset="0"/>
              </a:rPr>
              <a:t>ή</a:t>
            </a:r>
            <a:r>
              <a:rPr lang="el-GR" sz="1900" b="1" dirty="0">
                <a:solidFill>
                  <a:schemeClr val="accent1">
                    <a:lumMod val="75000"/>
                  </a:schemeClr>
                </a:solidFill>
                <a:latin typeface="Calibri" panose="020F0502020204030204" pitchFamily="34" charset="0"/>
                <a:cs typeface="Calibri" panose="020F0502020204030204" pitchFamily="34" charset="0"/>
              </a:rPr>
              <a:t>ς:</a:t>
            </a:r>
            <a:r>
              <a:rPr lang="bg-BG" sz="1900" b="1" dirty="0">
                <a:latin typeface="Calibri" panose="020F0502020204030204" pitchFamily="34" charset="0"/>
                <a:cs typeface="Calibri" panose="020F0502020204030204" pitchFamily="34" charset="0"/>
              </a:rPr>
              <a:t> </a:t>
            </a:r>
            <a:r>
              <a:rPr lang="bg-BG" sz="1900" dirty="0">
                <a:latin typeface="Calibri" panose="020F0502020204030204" pitchFamily="34" charset="0"/>
                <a:cs typeface="Calibri" panose="020F0502020204030204" pitchFamily="34" charset="0"/>
              </a:rPr>
              <a:t>Recht in Europa e.V.</a:t>
            </a:r>
            <a:r>
              <a:rPr lang="de-DE" sz="1900" dirty="0">
                <a:latin typeface="Calibri" panose="020F0502020204030204" pitchFamily="34" charset="0"/>
                <a:cs typeface="Calibri" panose="020F0502020204030204" pitchFamily="34" charset="0"/>
              </a:rPr>
              <a:t>, </a:t>
            </a:r>
            <a:r>
              <a:rPr lang="el-GR" sz="1900" dirty="0" err="1">
                <a:latin typeface="Calibri" panose="020F0502020204030204" pitchFamily="34" charset="0"/>
                <a:cs typeface="Calibri" panose="020F0502020204030204" pitchFamily="34" charset="0"/>
              </a:rPr>
              <a:t>Γερμαν</a:t>
            </a:r>
            <a:r>
              <a:rPr lang="de-DE" sz="1900" dirty="0" err="1">
                <a:latin typeface="Calibri" panose="020F0502020204030204" pitchFamily="34" charset="0"/>
                <a:cs typeface="Calibri" panose="020F0502020204030204" pitchFamily="34" charset="0"/>
              </a:rPr>
              <a:t>ί</a:t>
            </a:r>
            <a:r>
              <a:rPr lang="el-GR" sz="1900" dirty="0">
                <a:latin typeface="Calibri" panose="020F0502020204030204" pitchFamily="34" charset="0"/>
                <a:cs typeface="Calibri" panose="020F0502020204030204" pitchFamily="34" charset="0"/>
              </a:rPr>
              <a:t>α</a:t>
            </a:r>
            <a:endParaRPr lang="bg-BG" sz="1900" dirty="0">
              <a:latin typeface="Calibri" panose="020F0502020204030204" pitchFamily="34" charset="0"/>
              <a:cs typeface="Calibri" panose="020F0502020204030204" pitchFamily="34" charset="0"/>
            </a:endParaRPr>
          </a:p>
          <a:p>
            <a:pPr>
              <a:buNone/>
            </a:pPr>
            <a:r>
              <a:rPr lang="el-GR" sz="1900" b="1" dirty="0" err="1">
                <a:solidFill>
                  <a:schemeClr val="accent1">
                    <a:lumMod val="75000"/>
                  </a:schemeClr>
                </a:solidFill>
                <a:latin typeface="Calibri" pitchFamily="34" charset="0"/>
                <a:cs typeface="Calibri" pitchFamily="34" charset="0"/>
              </a:rPr>
              <a:t>Ετα</a:t>
            </a:r>
            <a:r>
              <a:rPr lang="de-DE" sz="1900" b="1" dirty="0" err="1">
                <a:solidFill>
                  <a:schemeClr val="accent1">
                    <a:lumMod val="75000"/>
                  </a:schemeClr>
                </a:solidFill>
                <a:latin typeface="Calibri" pitchFamily="34" charset="0"/>
                <a:cs typeface="Calibri" pitchFamily="34" charset="0"/>
              </a:rPr>
              <a:t>ί</a:t>
            </a:r>
            <a:r>
              <a:rPr lang="el-GR" sz="1900" b="1" dirty="0" err="1">
                <a:solidFill>
                  <a:schemeClr val="accent1">
                    <a:lumMod val="75000"/>
                  </a:schemeClr>
                </a:solidFill>
                <a:latin typeface="Calibri" pitchFamily="34" charset="0"/>
                <a:cs typeface="Calibri" pitchFamily="34" charset="0"/>
              </a:rPr>
              <a:t>ροι</a:t>
            </a:r>
            <a:r>
              <a:rPr lang="bg-BG" sz="1900" b="1" dirty="0">
                <a:latin typeface="Calibri" pitchFamily="34" charset="0"/>
                <a:cs typeface="Calibri" pitchFamily="34" charset="0"/>
              </a:rPr>
              <a:t>:</a:t>
            </a:r>
          </a:p>
          <a:p>
            <a:r>
              <a:rPr lang="bg-BG" sz="1900" b="1" dirty="0">
                <a:solidFill>
                  <a:schemeClr val="accent1">
                    <a:lumMod val="75000"/>
                  </a:schemeClr>
                </a:solidFill>
                <a:latin typeface="Calibri" panose="020F0502020204030204" pitchFamily="34" charset="0"/>
                <a:cs typeface="Calibri" panose="020F0502020204030204" pitchFamily="34" charset="0"/>
              </a:rPr>
              <a:t>S</a:t>
            </a:r>
            <a:r>
              <a:rPr lang="bg-BG" sz="1900" dirty="0">
                <a:latin typeface="Calibri" panose="020F0502020204030204" pitchFamily="34" charset="0"/>
                <a:cs typeface="Calibri" panose="020F0502020204030204" pitchFamily="34" charset="0"/>
              </a:rPr>
              <a:t>tiftung Medien-und Onlinesucht</a:t>
            </a:r>
            <a:r>
              <a:rPr lang="de-DE" sz="1900" dirty="0">
                <a:latin typeface="Calibri" panose="020F0502020204030204" pitchFamily="34" charset="0"/>
                <a:cs typeface="Calibri" panose="020F0502020204030204" pitchFamily="34" charset="0"/>
              </a:rPr>
              <a:t>, Lüneburg, </a:t>
            </a:r>
            <a:r>
              <a:rPr lang="el-GR" sz="1900" dirty="0" err="1">
                <a:latin typeface="Calibri" panose="020F0502020204030204" pitchFamily="34" charset="0"/>
                <a:cs typeface="Calibri" panose="020F0502020204030204" pitchFamily="34" charset="0"/>
              </a:rPr>
              <a:t>Γερμαν</a:t>
            </a:r>
            <a:r>
              <a:rPr lang="de-DE" sz="1900" dirty="0" err="1">
                <a:latin typeface="Calibri" panose="020F0502020204030204" pitchFamily="34" charset="0"/>
                <a:cs typeface="Calibri" panose="020F0502020204030204" pitchFamily="34" charset="0"/>
              </a:rPr>
              <a:t>ί</a:t>
            </a:r>
            <a:r>
              <a:rPr lang="el-GR" sz="1900" dirty="0">
                <a:latin typeface="Calibri" panose="020F0502020204030204" pitchFamily="34" charset="0"/>
                <a:cs typeface="Calibri" panose="020F0502020204030204" pitchFamily="34" charset="0"/>
              </a:rPr>
              <a:t>α</a:t>
            </a:r>
            <a:endParaRPr lang="de-DE" sz="1900" dirty="0">
              <a:latin typeface="Calibri" panose="020F0502020204030204" pitchFamily="34" charset="0"/>
              <a:cs typeface="Calibri" panose="020F0502020204030204" pitchFamily="34" charset="0"/>
            </a:endParaRPr>
          </a:p>
          <a:p>
            <a:r>
              <a:rPr lang="bg-BG" sz="1900" b="1" dirty="0">
                <a:solidFill>
                  <a:schemeClr val="accent1">
                    <a:lumMod val="75000"/>
                  </a:schemeClr>
                </a:solidFill>
                <a:latin typeface="Calibri" panose="020F0502020204030204" pitchFamily="34" charset="0"/>
                <a:cs typeface="Calibri" panose="020F0502020204030204" pitchFamily="34" charset="0"/>
              </a:rPr>
              <a:t>Ö</a:t>
            </a:r>
            <a:r>
              <a:rPr lang="bg-BG" sz="1900" dirty="0">
                <a:latin typeface="Calibri" panose="020F0502020204030204" pitchFamily="34" charset="0"/>
                <a:cs typeface="Calibri" panose="020F0502020204030204" pitchFamily="34" charset="0"/>
              </a:rPr>
              <a:t>sterreichische Gesellschaft für Kinderphilosophie</a:t>
            </a:r>
            <a:r>
              <a:rPr lang="de-DE" sz="1900" dirty="0">
                <a:latin typeface="Calibri" panose="020F0502020204030204" pitchFamily="34" charset="0"/>
                <a:cs typeface="Calibri" panose="020F0502020204030204" pitchFamily="34" charset="0"/>
              </a:rPr>
              <a:t>, Graz, </a:t>
            </a:r>
            <a:r>
              <a:rPr lang="el-GR" sz="1900" dirty="0" err="1">
                <a:latin typeface="Calibri" panose="020F0502020204030204" pitchFamily="34" charset="0"/>
                <a:cs typeface="Calibri" panose="020F0502020204030204" pitchFamily="34" charset="0"/>
              </a:rPr>
              <a:t>Αυστρ</a:t>
            </a:r>
            <a:r>
              <a:rPr lang="de-DE" sz="1900" dirty="0" err="1">
                <a:latin typeface="Calibri" panose="020F0502020204030204" pitchFamily="34" charset="0"/>
                <a:cs typeface="Calibri" panose="020F0502020204030204" pitchFamily="34" charset="0"/>
              </a:rPr>
              <a:t>ί</a:t>
            </a:r>
            <a:r>
              <a:rPr lang="el-GR" sz="1900" dirty="0">
                <a:latin typeface="Calibri" panose="020F0502020204030204" pitchFamily="34" charset="0"/>
                <a:cs typeface="Calibri" panose="020F0502020204030204" pitchFamily="34" charset="0"/>
              </a:rPr>
              <a:t>α</a:t>
            </a:r>
            <a:r>
              <a:rPr lang="de-DE" sz="1900" dirty="0">
                <a:latin typeface="Calibri" panose="020F0502020204030204" pitchFamily="34" charset="0"/>
                <a:cs typeface="Calibri" panose="020F0502020204030204" pitchFamily="34" charset="0"/>
              </a:rPr>
              <a:t> </a:t>
            </a:r>
            <a:r>
              <a:rPr lang="bg-BG" sz="1900" dirty="0">
                <a:latin typeface="Calibri" pitchFamily="34" charset="0"/>
                <a:cs typeface="Calibri" pitchFamily="34" charset="0"/>
              </a:rPr>
              <a:t> </a:t>
            </a:r>
            <a:endParaRPr lang="en-US" sz="1900" dirty="0">
              <a:latin typeface="Calibri" pitchFamily="34" charset="0"/>
              <a:cs typeface="Calibri" pitchFamily="34" charset="0"/>
            </a:endParaRPr>
          </a:p>
          <a:p>
            <a:r>
              <a:rPr lang="de-DE" sz="1900" b="1" dirty="0">
                <a:solidFill>
                  <a:schemeClr val="accent1">
                    <a:lumMod val="75000"/>
                  </a:schemeClr>
                </a:solidFill>
                <a:latin typeface="Calibri" pitchFamily="34" charset="0"/>
                <a:cs typeface="Calibri" pitchFamily="34" charset="0"/>
              </a:rPr>
              <a:t>L</a:t>
            </a:r>
            <a:r>
              <a:rPr lang="de-DE" sz="1900" dirty="0">
                <a:latin typeface="Calibri" pitchFamily="34" charset="0"/>
                <a:cs typeface="Calibri" pitchFamily="34" charset="0"/>
              </a:rPr>
              <a:t>ernwerkstatt</a:t>
            </a:r>
            <a:r>
              <a:rPr lang="de-DE" sz="1900" b="1" dirty="0">
                <a:solidFill>
                  <a:srgbClr val="7030A0"/>
                </a:solidFill>
                <a:latin typeface="Calibri" pitchFamily="34" charset="0"/>
                <a:cs typeface="Calibri" pitchFamily="34" charset="0"/>
              </a:rPr>
              <a:t> </a:t>
            </a:r>
            <a:r>
              <a:rPr lang="de-DE" sz="1900" dirty="0">
                <a:latin typeface="Calibri" pitchFamily="34" charset="0"/>
                <a:cs typeface="Calibri" pitchFamily="34" charset="0"/>
              </a:rPr>
              <a:t>Europa e.V., Pleven</a:t>
            </a:r>
            <a:r>
              <a:rPr lang="bg-BG" sz="1900" dirty="0">
                <a:latin typeface="Calibri" pitchFamily="34" charset="0"/>
                <a:cs typeface="Calibri" pitchFamily="34" charset="0"/>
              </a:rPr>
              <a:t>, </a:t>
            </a:r>
            <a:r>
              <a:rPr lang="el-GR" sz="1900" dirty="0" err="1">
                <a:latin typeface="Calibri" pitchFamily="34" charset="0"/>
                <a:cs typeface="Calibri" pitchFamily="34" charset="0"/>
              </a:rPr>
              <a:t>Βουλγαρ</a:t>
            </a:r>
            <a:r>
              <a:rPr lang="de-DE" sz="1900" dirty="0" err="1">
                <a:latin typeface="Calibri" pitchFamily="34" charset="0"/>
                <a:cs typeface="Calibri" pitchFamily="34" charset="0"/>
              </a:rPr>
              <a:t>ί</a:t>
            </a:r>
            <a:r>
              <a:rPr lang="el-GR" sz="1900" dirty="0">
                <a:latin typeface="Calibri" pitchFamily="34" charset="0"/>
                <a:cs typeface="Calibri" pitchFamily="34" charset="0"/>
              </a:rPr>
              <a:t>α</a:t>
            </a:r>
            <a:endParaRPr lang="en-US" sz="1900" dirty="0">
              <a:latin typeface="Calibri" pitchFamily="34" charset="0"/>
              <a:cs typeface="Calibri" pitchFamily="34" charset="0"/>
            </a:endParaRPr>
          </a:p>
          <a:p>
            <a:r>
              <a:rPr lang="bg-BG" sz="1900" b="1" dirty="0" err="1">
                <a:solidFill>
                  <a:schemeClr val="accent1">
                    <a:lumMod val="75000"/>
                  </a:schemeClr>
                </a:solidFill>
                <a:latin typeface="Calibri" panose="020F0502020204030204" pitchFamily="34" charset="0"/>
                <a:cs typeface="Calibri" panose="020F0502020204030204" pitchFamily="34" charset="0"/>
              </a:rPr>
              <a:t>E</a:t>
            </a:r>
            <a:r>
              <a:rPr lang="en-US" sz="1900" dirty="0" err="1">
                <a:latin typeface="Calibri" pitchFamily="34" charset="0"/>
                <a:cs typeface="Calibri" pitchFamily="34" charset="0"/>
              </a:rPr>
              <a:t>ducommart</a:t>
            </a:r>
            <a:r>
              <a:rPr lang="en-US" sz="1900" dirty="0">
                <a:latin typeface="Calibri" pitchFamily="34" charset="0"/>
                <a:cs typeface="Calibri" pitchFamily="34" charset="0"/>
              </a:rPr>
              <a:t>, </a:t>
            </a:r>
            <a:r>
              <a:rPr lang="el-GR" sz="1900" dirty="0">
                <a:latin typeface="Calibri" pitchFamily="34" charset="0"/>
                <a:cs typeface="Calibri" pitchFamily="34" charset="0"/>
              </a:rPr>
              <a:t>Αθήνα</a:t>
            </a:r>
            <a:r>
              <a:rPr lang="en-US" sz="1900" dirty="0">
                <a:latin typeface="Calibri" pitchFamily="34" charset="0"/>
                <a:cs typeface="Calibri" pitchFamily="34" charset="0"/>
              </a:rPr>
              <a:t>, </a:t>
            </a:r>
            <a:r>
              <a:rPr lang="el-GR" sz="1900" dirty="0" err="1">
                <a:latin typeface="Calibri" pitchFamily="34" charset="0"/>
                <a:cs typeface="Calibri" pitchFamily="34" charset="0"/>
              </a:rPr>
              <a:t>Ελλ</a:t>
            </a:r>
            <a:r>
              <a:rPr lang="de-DE" sz="1900" dirty="0" err="1">
                <a:latin typeface="Calibri" pitchFamily="34" charset="0"/>
                <a:cs typeface="Calibri" pitchFamily="34" charset="0"/>
              </a:rPr>
              <a:t>ά</a:t>
            </a:r>
            <a:r>
              <a:rPr lang="el-GR" sz="1900" dirty="0">
                <a:latin typeface="Calibri" pitchFamily="34" charset="0"/>
                <a:cs typeface="Calibri" pitchFamily="34" charset="0"/>
              </a:rPr>
              <a:t>δα</a:t>
            </a:r>
            <a:endParaRPr lang="en-US" sz="1900" dirty="0">
              <a:latin typeface="Calibri" pitchFamily="34" charset="0"/>
              <a:cs typeface="Calibri" pitchFamily="34" charset="0"/>
            </a:endParaRPr>
          </a:p>
          <a:p>
            <a:r>
              <a:rPr lang="de-DE" sz="1900" b="1" dirty="0">
                <a:solidFill>
                  <a:schemeClr val="accent1">
                    <a:lumMod val="75000"/>
                  </a:schemeClr>
                </a:solidFill>
                <a:latin typeface="Calibri" panose="020F0502020204030204" pitchFamily="34" charset="0"/>
                <a:cs typeface="Calibri" panose="020F0502020204030204" pitchFamily="34" charset="0"/>
              </a:rPr>
              <a:t>A</a:t>
            </a:r>
            <a:r>
              <a:rPr lang="de-DE" sz="1900" dirty="0">
                <a:latin typeface="Calibri" panose="020F0502020204030204" pitchFamily="34" charset="0"/>
                <a:cs typeface="Calibri" panose="020F0502020204030204" pitchFamily="34" charset="0"/>
              </a:rPr>
              <a:t>cademus</a:t>
            </a:r>
            <a:r>
              <a:rPr lang="bg-BG" sz="1900" dirty="0">
                <a:latin typeface="Calibri" panose="020F0502020204030204" pitchFamily="34" charset="0"/>
                <a:cs typeface="Calibri" panose="020F0502020204030204" pitchFamily="34" charset="0"/>
              </a:rPr>
              <a:t>,</a:t>
            </a:r>
            <a:r>
              <a:rPr lang="de-DE" sz="1900" dirty="0">
                <a:latin typeface="Calibri" panose="020F0502020204030204" pitchFamily="34" charset="0"/>
                <a:cs typeface="Calibri" panose="020F0502020204030204" pitchFamily="34" charset="0"/>
              </a:rPr>
              <a:t> </a:t>
            </a:r>
            <a:r>
              <a:rPr lang="de-DE" sz="1900" dirty="0" err="1">
                <a:latin typeface="Calibri" panose="020F0502020204030204" pitchFamily="34" charset="0"/>
                <a:cs typeface="Calibri" panose="020F0502020204030204" pitchFamily="34" charset="0"/>
              </a:rPr>
              <a:t>Koper</a:t>
            </a:r>
            <a:r>
              <a:rPr lang="de-DE" sz="1900" dirty="0">
                <a:latin typeface="Calibri" panose="020F0502020204030204" pitchFamily="34" charset="0"/>
                <a:cs typeface="Calibri" panose="020F0502020204030204" pitchFamily="34" charset="0"/>
              </a:rPr>
              <a:t>, </a:t>
            </a:r>
            <a:r>
              <a:rPr lang="el-GR" sz="1900" dirty="0" err="1">
                <a:latin typeface="Calibri" panose="020F0502020204030204" pitchFamily="34" charset="0"/>
                <a:cs typeface="Calibri" panose="020F0502020204030204" pitchFamily="34" charset="0"/>
              </a:rPr>
              <a:t>Σλοβεν</a:t>
            </a:r>
            <a:r>
              <a:rPr lang="de-DE" sz="1900" dirty="0" err="1">
                <a:latin typeface="Calibri" panose="020F0502020204030204" pitchFamily="34" charset="0"/>
                <a:cs typeface="Calibri" panose="020F0502020204030204" pitchFamily="34" charset="0"/>
              </a:rPr>
              <a:t>ί</a:t>
            </a:r>
            <a:r>
              <a:rPr lang="el-GR" sz="1900" dirty="0">
                <a:latin typeface="Calibri" panose="020F0502020204030204" pitchFamily="34" charset="0"/>
                <a:cs typeface="Calibri" panose="020F0502020204030204" pitchFamily="34" charset="0"/>
              </a:rPr>
              <a:t>α</a:t>
            </a:r>
            <a:r>
              <a:rPr lang="bg-BG" sz="1900" dirty="0">
                <a:latin typeface="Calibri" panose="020F0502020204030204" pitchFamily="34" charset="0"/>
                <a:cs typeface="Calibri" panose="020F0502020204030204" pitchFamily="34" charset="0"/>
              </a:rPr>
              <a:t> </a:t>
            </a:r>
            <a:endParaRPr lang="en-US" sz="19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r>
              <a:rPr lang="el-GR" sz="1900" dirty="0" err="1">
                <a:latin typeface="Calibri" pitchFamily="34" charset="0"/>
                <a:cs typeface="Calibri" pitchFamily="34" charset="0"/>
              </a:rPr>
              <a:t>Δι</a:t>
            </a:r>
            <a:r>
              <a:rPr lang="de-DE" sz="1900" dirty="0" err="1">
                <a:latin typeface="Calibri" pitchFamily="34" charset="0"/>
                <a:cs typeface="Calibri" pitchFamily="34" charset="0"/>
              </a:rPr>
              <a:t>ά</a:t>
            </a:r>
            <a:r>
              <a:rPr lang="el-GR" sz="1900" dirty="0" err="1">
                <a:latin typeface="Calibri" pitchFamily="34" charset="0"/>
                <a:cs typeface="Calibri" pitchFamily="34" charset="0"/>
              </a:rPr>
              <a:t>ρκεια</a:t>
            </a:r>
            <a:r>
              <a:rPr lang="bg-BG" sz="1900" dirty="0">
                <a:latin typeface="Calibri" pitchFamily="34" charset="0"/>
                <a:cs typeface="Calibri" pitchFamily="34" charset="0"/>
              </a:rPr>
              <a:t>:</a:t>
            </a:r>
            <a:endParaRPr lang="de-DE" sz="1900" dirty="0">
              <a:latin typeface="Calibri" pitchFamily="34" charset="0"/>
              <a:cs typeface="Calibri" pitchFamily="34" charset="0"/>
            </a:endParaRPr>
          </a:p>
          <a:p>
            <a:pPr marL="0" indent="0">
              <a:buNone/>
            </a:pPr>
            <a:r>
              <a:rPr lang="de-DE" sz="1900" dirty="0">
                <a:latin typeface="Calibri" pitchFamily="34" charset="0"/>
                <a:cs typeface="Calibri" pitchFamily="34" charset="0"/>
              </a:rPr>
              <a:t>		</a:t>
            </a:r>
            <a:r>
              <a:rPr lang="bg-BG" sz="1900" dirty="0">
                <a:latin typeface="Calibri" panose="020F0502020204030204" pitchFamily="34" charset="0"/>
                <a:cs typeface="Calibri" panose="020F0502020204030204" pitchFamily="34" charset="0"/>
              </a:rPr>
              <a:t>01</a:t>
            </a:r>
            <a:r>
              <a:rPr lang="el-GR" sz="1900" dirty="0">
                <a:latin typeface="Calibri" panose="020F0502020204030204" pitchFamily="34" charset="0"/>
                <a:cs typeface="Calibri" panose="020F0502020204030204" pitchFamily="34" charset="0"/>
              </a:rPr>
              <a:t>/</a:t>
            </a:r>
            <a:r>
              <a:rPr lang="bg-BG" sz="1900" dirty="0">
                <a:latin typeface="Calibri" panose="020F0502020204030204" pitchFamily="34" charset="0"/>
                <a:cs typeface="Calibri" panose="020F0502020204030204" pitchFamily="34" charset="0"/>
              </a:rPr>
              <a:t>0</a:t>
            </a:r>
            <a:r>
              <a:rPr lang="de-DE" sz="1900" dirty="0">
                <a:latin typeface="Calibri" panose="020F0502020204030204" pitchFamily="34" charset="0"/>
                <a:cs typeface="Calibri" panose="020F0502020204030204" pitchFamily="34" charset="0"/>
              </a:rPr>
              <a:t>2</a:t>
            </a:r>
            <a:r>
              <a:rPr lang="el-GR" sz="1900" dirty="0">
                <a:latin typeface="Calibri" panose="020F0502020204030204" pitchFamily="34" charset="0"/>
                <a:cs typeface="Calibri" panose="020F0502020204030204" pitchFamily="34" charset="0"/>
              </a:rPr>
              <a:t>/</a:t>
            </a:r>
            <a:r>
              <a:rPr lang="bg-BG" sz="1900" dirty="0">
                <a:latin typeface="Calibri" panose="020F0502020204030204" pitchFamily="34" charset="0"/>
                <a:cs typeface="Calibri" panose="020F0502020204030204" pitchFamily="34" charset="0"/>
              </a:rPr>
              <a:t>201</a:t>
            </a:r>
            <a:r>
              <a:rPr lang="de-DE" sz="1900" dirty="0">
                <a:latin typeface="Calibri" panose="020F0502020204030204" pitchFamily="34" charset="0"/>
                <a:cs typeface="Calibri" panose="020F0502020204030204" pitchFamily="34" charset="0"/>
              </a:rPr>
              <a:t>9</a:t>
            </a:r>
            <a:r>
              <a:rPr lang="bg-BG" sz="1900" dirty="0">
                <a:latin typeface="Calibri" panose="020F0502020204030204" pitchFamily="34" charset="0"/>
                <a:cs typeface="Calibri" panose="020F0502020204030204" pitchFamily="34" charset="0"/>
              </a:rPr>
              <a:t> – 3</a:t>
            </a:r>
            <a:r>
              <a:rPr lang="de-DE" sz="1900" dirty="0">
                <a:latin typeface="Calibri" panose="020F0502020204030204" pitchFamily="34" charset="0"/>
                <a:cs typeface="Calibri" panose="020F0502020204030204" pitchFamily="34" charset="0"/>
              </a:rPr>
              <a:t>1</a:t>
            </a:r>
            <a:r>
              <a:rPr lang="el-GR" sz="1900" dirty="0">
                <a:latin typeface="Calibri" panose="020F0502020204030204" pitchFamily="34" charset="0"/>
                <a:cs typeface="Calibri" panose="020F0502020204030204" pitchFamily="34" charset="0"/>
              </a:rPr>
              <a:t>/</a:t>
            </a:r>
            <a:r>
              <a:rPr lang="bg-BG" sz="1900" dirty="0">
                <a:latin typeface="Calibri" panose="020F0502020204030204" pitchFamily="34" charset="0"/>
                <a:cs typeface="Calibri" panose="020F0502020204030204" pitchFamily="34" charset="0"/>
              </a:rPr>
              <a:t>0</a:t>
            </a:r>
            <a:r>
              <a:rPr lang="de-DE" sz="1900" dirty="0">
                <a:latin typeface="Calibri" panose="020F0502020204030204" pitchFamily="34" charset="0"/>
                <a:cs typeface="Calibri" panose="020F0502020204030204" pitchFamily="34" charset="0"/>
              </a:rPr>
              <a:t>1</a:t>
            </a:r>
            <a:r>
              <a:rPr lang="el-GR" sz="1900" dirty="0">
                <a:latin typeface="Calibri" panose="020F0502020204030204" pitchFamily="34" charset="0"/>
                <a:cs typeface="Calibri" panose="020F0502020204030204" pitchFamily="34" charset="0"/>
              </a:rPr>
              <a:t>/</a:t>
            </a:r>
            <a:r>
              <a:rPr lang="bg-BG" sz="1900" dirty="0">
                <a:latin typeface="Calibri" panose="020F0502020204030204" pitchFamily="34" charset="0"/>
                <a:cs typeface="Calibri" panose="020F0502020204030204" pitchFamily="34" charset="0"/>
              </a:rPr>
              <a:t>202</a:t>
            </a:r>
            <a:r>
              <a:rPr lang="de-DE" sz="1900" dirty="0">
                <a:latin typeface="Calibri" panose="020F0502020204030204" pitchFamily="34" charset="0"/>
                <a:cs typeface="Calibri" panose="020F0502020204030204" pitchFamily="34" charset="0"/>
              </a:rPr>
              <a:t>1</a:t>
            </a:r>
            <a:endParaRPr lang="de-DE" sz="1900" dirty="0">
              <a:solidFill>
                <a:prstClr val="black"/>
              </a:solidFill>
              <a:latin typeface="Calibri" panose="020F0502020204030204" pitchFamily="34" charset="0"/>
              <a:cs typeface="Calibri" panose="020F0502020204030204"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2</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311" r="3079" b="17514"/>
          <a:stretch/>
        </p:blipFill>
        <p:spPr>
          <a:xfrm>
            <a:off x="5127136" y="3501008"/>
            <a:ext cx="3450393" cy="2464566"/>
          </a:xfrm>
          <a:prstGeom prst="rect">
            <a:avLst/>
          </a:prstGeom>
        </p:spPr>
      </p:pic>
    </p:spTree>
    <p:extLst>
      <p:ext uri="{BB962C8B-B14F-4D97-AF65-F5344CB8AC3E}">
        <p14:creationId xmlns:p14="http://schemas.microsoft.com/office/powerpoint/2010/main" val="261642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609599" y="2160591"/>
            <a:ext cx="6347714" cy="2708570"/>
          </a:xfrm>
        </p:spPr>
        <p:txBody>
          <a:bodyPr>
            <a:normAutofit/>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3</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pic>
        <p:nvPicPr>
          <p:cNvPr id="9218" name="Picture 2" descr="rie_justiz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118" y="2224043"/>
            <a:ext cx="4017123" cy="17389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40236" y="1356028"/>
            <a:ext cx="5785173" cy="369332"/>
          </a:xfrm>
          <a:prstGeom prst="rect">
            <a:avLst/>
          </a:prstGeom>
        </p:spPr>
        <p:txBody>
          <a:bodyPr wrap="none">
            <a:spAutoFit/>
          </a:bodyPr>
          <a:lstStyle/>
          <a:p>
            <a:pPr>
              <a:buNone/>
            </a:pPr>
            <a:r>
              <a:rPr lang="en-US" b="1" dirty="0">
                <a:solidFill>
                  <a:schemeClr val="accent1">
                    <a:lumMod val="75000"/>
                  </a:schemeClr>
                </a:solidFill>
                <a:latin typeface="Calibri" panose="020F0502020204030204" pitchFamily="34" charset="0"/>
                <a:cs typeface="Calibri" panose="020F0502020204030204" pitchFamily="34" charset="0"/>
              </a:rPr>
              <a:t>                 </a:t>
            </a:r>
            <a:r>
              <a:rPr lang="el-GR" b="1" dirty="0" err="1">
                <a:solidFill>
                  <a:schemeClr val="accent1">
                    <a:lumMod val="75000"/>
                  </a:schemeClr>
                </a:solidFill>
                <a:latin typeface="Calibri" panose="020F0502020204030204" pitchFamily="34" charset="0"/>
                <a:cs typeface="Calibri" panose="020F0502020204030204" pitchFamily="34" charset="0"/>
              </a:rPr>
              <a:t>Χαιρετισμ</a:t>
            </a:r>
            <a:r>
              <a:rPr lang="en-US" b="1" dirty="0" err="1">
                <a:solidFill>
                  <a:schemeClr val="accent1">
                    <a:lumMod val="75000"/>
                  </a:schemeClr>
                </a:solidFill>
                <a:latin typeface="Calibri" panose="020F0502020204030204" pitchFamily="34" charset="0"/>
                <a:cs typeface="Calibri" panose="020F0502020204030204" pitchFamily="34" charset="0"/>
              </a:rPr>
              <a:t>ό</a:t>
            </a:r>
            <a:r>
              <a:rPr lang="el-GR" b="1" dirty="0">
                <a:solidFill>
                  <a:schemeClr val="accent1">
                    <a:lumMod val="75000"/>
                  </a:schemeClr>
                </a:solidFill>
                <a:latin typeface="Calibri" panose="020F0502020204030204" pitchFamily="34" charset="0"/>
                <a:cs typeface="Calibri" panose="020F0502020204030204" pitchFamily="34" charset="0"/>
              </a:rPr>
              <a:t>ς:</a:t>
            </a:r>
            <a:r>
              <a:rPr lang="bg-BG" b="1" dirty="0">
                <a:latin typeface="Calibri" pitchFamily="34" charset="0"/>
                <a:cs typeface="Calibri" pitchFamily="34" charset="0"/>
              </a:rPr>
              <a:t> </a:t>
            </a:r>
            <a:r>
              <a:rPr lang="bg-BG" dirty="0">
                <a:latin typeface="Calibri" panose="020F0502020204030204" pitchFamily="34" charset="0"/>
                <a:cs typeface="Calibri" panose="020F0502020204030204" pitchFamily="34" charset="0"/>
              </a:rPr>
              <a:t>Recht in Europa e.V. </a:t>
            </a:r>
            <a:r>
              <a:rPr lang="de-D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a:t>
            </a:r>
            <a:r>
              <a:rPr lang="de-DE" dirty="0" err="1">
                <a:latin typeface="Calibri" panose="020F0502020204030204" pitchFamily="34" charset="0"/>
                <a:cs typeface="Calibri" panose="020F0502020204030204" pitchFamily="34" charset="0"/>
              </a:rPr>
              <a:t>έ</a:t>
            </a:r>
            <a:r>
              <a:rPr lang="el-GR" dirty="0">
                <a:latin typeface="Calibri" panose="020F0502020204030204" pitchFamily="34" charset="0"/>
                <a:cs typeface="Calibri" panose="020F0502020204030204" pitchFamily="34" charset="0"/>
              </a:rPr>
              <a:t>να</a:t>
            </a:r>
            <a:r>
              <a:rPr lang="de-D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Γερμανία</a:t>
            </a:r>
            <a:endParaRPr lang="bg-BG" dirty="0">
              <a:latin typeface="Calibri" panose="020F0502020204030204" pitchFamily="34" charset="0"/>
              <a:cs typeface="Calibri" panose="020F0502020204030204" pitchFamily="34" charset="0"/>
            </a:endParaRPr>
          </a:p>
        </p:txBody>
      </p:sp>
      <p:sp>
        <p:nvSpPr>
          <p:cNvPr id="3" name="Rechteck 2"/>
          <p:cNvSpPr/>
          <p:nvPr/>
        </p:nvSpPr>
        <p:spPr>
          <a:xfrm>
            <a:off x="827584" y="2128139"/>
            <a:ext cx="4104456" cy="2893100"/>
          </a:xfrm>
          <a:prstGeom prst="rect">
            <a:avLst/>
          </a:prstGeom>
        </p:spPr>
        <p:txBody>
          <a:bodyPr wrap="square">
            <a:spAutoFit/>
          </a:bodyPr>
          <a:lstStyle/>
          <a:p>
            <a:r>
              <a:rPr lang="el-GR" sz="1400" b="1" dirty="0">
                <a:solidFill>
                  <a:srgbClr val="00B0F0"/>
                </a:solidFill>
                <a:latin typeface="Raleway"/>
              </a:rPr>
              <a:t>Ο</a:t>
            </a:r>
            <a:r>
              <a:rPr lang="de-DE" sz="1400" dirty="0">
                <a:solidFill>
                  <a:srgbClr val="333333"/>
                </a:solidFill>
                <a:latin typeface="Raleway"/>
              </a:rPr>
              <a:t> </a:t>
            </a:r>
            <a:r>
              <a:rPr lang="el-GR" sz="1400" dirty="0">
                <a:solidFill>
                  <a:srgbClr val="333333"/>
                </a:solidFill>
                <a:latin typeface="Raleway"/>
              </a:rPr>
              <a:t>κοινωφελής οργανισμός </a:t>
            </a:r>
            <a:r>
              <a:rPr lang="de-DE" sz="1400" dirty="0">
                <a:solidFill>
                  <a:srgbClr val="333333"/>
                </a:solidFill>
                <a:latin typeface="Raleway"/>
              </a:rPr>
              <a:t>Recht in Europa </a:t>
            </a:r>
            <a:r>
              <a:rPr lang="de-DE" sz="1400" dirty="0" err="1">
                <a:solidFill>
                  <a:srgbClr val="333333"/>
                </a:solidFill>
                <a:latin typeface="Raleway"/>
              </a:rPr>
              <a:t>e.V</a:t>
            </a:r>
            <a:r>
              <a:rPr lang="el-GR" sz="1400" dirty="0">
                <a:solidFill>
                  <a:srgbClr val="333333"/>
                </a:solidFill>
                <a:latin typeface="Raleway"/>
              </a:rPr>
              <a:t>. (Δίκαιο στην Ευρώπη) ιδρύθηκε στις αρχές του 2013. Στόχος του οργανισμού είναι να αναδεικνύει ιστορικά κ νομικά ερωτήματα, να τα θέτει προς συζήτηση σε ευρωπαϊκό επίπεδο και να επεξεργάζεται λύσεις. Στο πλαίσιο αυτό ο οργανισμός θεωρεί ως τον πιο σημαντικό σκοπό του την προώθηση και υποστήριξη της από κοινού ενηλικίωσης των ευρωπαϊκών κρατών με όρους </a:t>
            </a:r>
            <a:r>
              <a:rPr lang="el-GR" sz="1400" dirty="0" err="1">
                <a:solidFill>
                  <a:srgbClr val="333333"/>
                </a:solidFill>
                <a:latin typeface="Raleway"/>
              </a:rPr>
              <a:t>αειφορίας</a:t>
            </a:r>
            <a:r>
              <a:rPr lang="el-GR" sz="1400" dirty="0">
                <a:solidFill>
                  <a:srgbClr val="333333"/>
                </a:solidFill>
                <a:latin typeface="Raleway"/>
              </a:rPr>
              <a:t>, όπως και την καλλιέργεια συστηματικού διαλόγου μεταξύ των πολιτών.     </a:t>
            </a:r>
            <a:br>
              <a:rPr lang="de-DE" sz="1400" dirty="0"/>
            </a:br>
            <a:br>
              <a:rPr lang="de-DE" sz="1400" dirty="0"/>
            </a:br>
            <a:endParaRPr lang="de-DE" sz="1400" dirty="0"/>
          </a:p>
        </p:txBody>
      </p:sp>
      <p:sp>
        <p:nvSpPr>
          <p:cNvPr id="4" name="Rechteck 3"/>
          <p:cNvSpPr/>
          <p:nvPr/>
        </p:nvSpPr>
        <p:spPr>
          <a:xfrm>
            <a:off x="843004" y="4673210"/>
            <a:ext cx="6977235" cy="1600438"/>
          </a:xfrm>
          <a:prstGeom prst="rect">
            <a:avLst/>
          </a:prstGeom>
        </p:spPr>
        <p:txBody>
          <a:bodyPr wrap="square">
            <a:spAutoFit/>
          </a:bodyPr>
          <a:lstStyle/>
          <a:p>
            <a:pPr lvl="0"/>
            <a:r>
              <a:rPr lang="el-GR" sz="1400" dirty="0">
                <a:solidFill>
                  <a:srgbClr val="00B0F0"/>
                </a:solidFill>
                <a:latin typeface="Raleway"/>
              </a:rPr>
              <a:t>Ο</a:t>
            </a:r>
            <a:r>
              <a:rPr lang="de-DE" sz="1400" dirty="0">
                <a:solidFill>
                  <a:srgbClr val="333333"/>
                </a:solidFill>
                <a:latin typeface="Raleway"/>
              </a:rPr>
              <a:t> </a:t>
            </a:r>
            <a:r>
              <a:rPr lang="el-GR" sz="1400" dirty="0">
                <a:solidFill>
                  <a:srgbClr val="333333"/>
                </a:solidFill>
                <a:latin typeface="Raleway"/>
              </a:rPr>
              <a:t>οργανισμός θεωρεί εξίσου σημαντική την υποστήριξη των εφήβων, ώστε αυτοί να εξελιχθούν ως προσωπικότητες. </a:t>
            </a:r>
            <a:br>
              <a:rPr lang="de-DE" sz="1400" dirty="0">
                <a:solidFill>
                  <a:prstClr val="black"/>
                </a:solidFill>
              </a:rPr>
            </a:br>
            <a:br>
              <a:rPr lang="de-DE" sz="1400" dirty="0">
                <a:solidFill>
                  <a:prstClr val="black"/>
                </a:solidFill>
              </a:rPr>
            </a:br>
            <a:r>
              <a:rPr lang="el-GR" sz="1400" dirty="0">
                <a:solidFill>
                  <a:srgbClr val="00B0F0"/>
                </a:solidFill>
                <a:latin typeface="Raleway"/>
              </a:rPr>
              <a:t>Ο</a:t>
            </a:r>
            <a:r>
              <a:rPr lang="de-DE" sz="1400" dirty="0">
                <a:solidFill>
                  <a:srgbClr val="333333"/>
                </a:solidFill>
                <a:latin typeface="Raleway"/>
              </a:rPr>
              <a:t> </a:t>
            </a:r>
            <a:r>
              <a:rPr lang="el-GR" sz="1400" dirty="0">
                <a:solidFill>
                  <a:srgbClr val="333333"/>
                </a:solidFill>
                <a:latin typeface="Raleway"/>
              </a:rPr>
              <a:t>οργανισμός «</a:t>
            </a:r>
            <a:r>
              <a:rPr lang="de-DE" sz="1400" dirty="0">
                <a:solidFill>
                  <a:srgbClr val="333333"/>
                </a:solidFill>
                <a:latin typeface="Raleway"/>
              </a:rPr>
              <a:t>Recht in Europa e.V.</a:t>
            </a:r>
            <a:r>
              <a:rPr lang="el-GR" sz="1400" dirty="0">
                <a:solidFill>
                  <a:srgbClr val="333333"/>
                </a:solidFill>
                <a:latin typeface="Raleway"/>
              </a:rPr>
              <a:t>»</a:t>
            </a:r>
            <a:r>
              <a:rPr lang="de-DE" sz="1400" dirty="0">
                <a:solidFill>
                  <a:srgbClr val="333333"/>
                </a:solidFill>
                <a:latin typeface="Raleway"/>
              </a:rPr>
              <a:t> </a:t>
            </a:r>
            <a:r>
              <a:rPr lang="el-GR" sz="1400" dirty="0">
                <a:solidFill>
                  <a:srgbClr val="333333"/>
                </a:solidFill>
                <a:latin typeface="Raleway"/>
              </a:rPr>
              <a:t>θέτει ακόμα ως στόχο να συζητά και να επεξεργάζεται σε ευρωπαϊκό επίπεδο πανευρωπαϊκά νομικά πλαίσια για επίκαιρα κοινωνικά προβλήματα.</a:t>
            </a:r>
            <a:br>
              <a:rPr lang="de-DE" sz="1400" dirty="0">
                <a:solidFill>
                  <a:prstClr val="black"/>
                </a:solidFill>
              </a:rPr>
            </a:br>
            <a:endParaRPr lang="de-DE" sz="1400" dirty="0">
              <a:solidFill>
                <a:prstClr val="black"/>
              </a:solidFill>
            </a:endParaRPr>
          </a:p>
        </p:txBody>
      </p:sp>
    </p:spTree>
    <p:extLst>
      <p:ext uri="{BB962C8B-B14F-4D97-AF65-F5344CB8AC3E}">
        <p14:creationId xmlns:p14="http://schemas.microsoft.com/office/powerpoint/2010/main" val="144264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45642" y="6797278"/>
            <a:ext cx="4207553" cy="442002"/>
          </a:xfrm>
        </p:spPr>
        <p:txBody>
          <a:bodyPr>
            <a:normAutofit fontScale="85000" lnSpcReduction="20000"/>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4</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sp>
        <p:nvSpPr>
          <p:cNvPr id="2" name="Rectangle 1"/>
          <p:cNvSpPr/>
          <p:nvPr/>
        </p:nvSpPr>
        <p:spPr>
          <a:xfrm>
            <a:off x="755576" y="1414180"/>
            <a:ext cx="7920880" cy="646331"/>
          </a:xfrm>
          <a:prstGeom prst="rect">
            <a:avLst/>
          </a:prstGeom>
        </p:spPr>
        <p:txBody>
          <a:bodyPr wrap="square">
            <a:spAutoFit/>
          </a:bodyPr>
          <a:lstStyle/>
          <a:p>
            <a:r>
              <a:rPr lang="el-GR" b="1" dirty="0" err="1">
                <a:solidFill>
                  <a:schemeClr val="accent1">
                    <a:lumMod val="75000"/>
                  </a:schemeClr>
                </a:solidFill>
                <a:latin typeface="Calibri" panose="020F0502020204030204" pitchFamily="34" charset="0"/>
                <a:cs typeface="Calibri" panose="020F0502020204030204" pitchFamily="34" charset="0"/>
              </a:rPr>
              <a:t>Χαιρετισμ</a:t>
            </a:r>
            <a:r>
              <a:rPr lang="en-US" b="1" dirty="0" err="1">
                <a:solidFill>
                  <a:schemeClr val="accent1">
                    <a:lumMod val="75000"/>
                  </a:schemeClr>
                </a:solidFill>
                <a:latin typeface="Calibri" panose="020F0502020204030204" pitchFamily="34" charset="0"/>
                <a:cs typeface="Calibri" panose="020F0502020204030204" pitchFamily="34" charset="0"/>
              </a:rPr>
              <a:t>ό</a:t>
            </a:r>
            <a:r>
              <a:rPr lang="el-GR" b="1" dirty="0">
                <a:solidFill>
                  <a:schemeClr val="accent1">
                    <a:lumMod val="75000"/>
                  </a:schemeClr>
                </a:solidFill>
                <a:latin typeface="Calibri" panose="020F0502020204030204" pitchFamily="34" charset="0"/>
                <a:cs typeface="Calibri" panose="020F0502020204030204" pitchFamily="34" charset="0"/>
              </a:rPr>
              <a:t>ς</a:t>
            </a:r>
            <a:r>
              <a:rPr lang="en-US" b="1" dirty="0">
                <a:solidFill>
                  <a:schemeClr val="accent1">
                    <a:lumMod val="75000"/>
                  </a:schemeClr>
                </a:solidFill>
                <a:latin typeface="Calibri" panose="020F0502020204030204" pitchFamily="34" charset="0"/>
                <a:cs typeface="Calibri" panose="020F0502020204030204" pitchFamily="34" charset="0"/>
              </a:rPr>
              <a:t>:</a:t>
            </a:r>
            <a:r>
              <a:rPr lang="bg-BG" b="1" dirty="0">
                <a:latin typeface="Calibri" pitchFamily="34" charset="0"/>
                <a:cs typeface="Calibri" pitchFamily="34" charset="0"/>
              </a:rPr>
              <a:t> </a:t>
            </a:r>
            <a:r>
              <a:rPr lang="bg-BG" b="1" dirty="0">
                <a:solidFill>
                  <a:schemeClr val="accent1">
                    <a:lumMod val="75000"/>
                  </a:schemeClr>
                </a:solidFill>
                <a:latin typeface="Calibri" panose="020F0502020204030204" pitchFamily="34" charset="0"/>
                <a:cs typeface="Calibri" panose="020F0502020204030204" pitchFamily="34" charset="0"/>
              </a:rPr>
              <a:t>S</a:t>
            </a:r>
            <a:r>
              <a:rPr lang="bg-BG" dirty="0">
                <a:latin typeface="Calibri" panose="020F0502020204030204" pitchFamily="34" charset="0"/>
                <a:cs typeface="Calibri" panose="020F0502020204030204" pitchFamily="34" charset="0"/>
              </a:rPr>
              <a:t>tiftung Medien-und Onlinesucht</a:t>
            </a:r>
            <a:r>
              <a:rPr lang="de-DE"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Λο</a:t>
            </a:r>
            <a:r>
              <a:rPr lang="de-DE" dirty="0" err="1">
                <a:latin typeface="Calibri" panose="020F0502020204030204" pitchFamily="34" charset="0"/>
                <a:cs typeface="Calibri" panose="020F0502020204030204" pitchFamily="34" charset="0"/>
              </a:rPr>
              <a:t>ύ</a:t>
            </a:r>
            <a:r>
              <a:rPr lang="el-GR" dirty="0" err="1">
                <a:latin typeface="Calibri" panose="020F0502020204030204" pitchFamily="34" charset="0"/>
                <a:cs typeface="Calibri" panose="020F0502020204030204" pitchFamily="34" charset="0"/>
              </a:rPr>
              <a:t>νεμπουργκ</a:t>
            </a:r>
            <a:r>
              <a:rPr lang="de-DE"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Γερμανία</a:t>
            </a:r>
            <a:endParaRPr lang="de-DE" dirty="0">
              <a:latin typeface="Calibri" panose="020F0502020204030204" pitchFamily="34" charset="0"/>
              <a:cs typeface="Calibri" panose="020F0502020204030204" pitchFamily="34" charset="0"/>
            </a:endParaRPr>
          </a:p>
          <a:p>
            <a:pPr>
              <a:buNone/>
            </a:pPr>
            <a:endParaRPr lang="bg-BG" dirty="0">
              <a:latin typeface="Calibri" panose="020F0502020204030204" pitchFamily="34" charset="0"/>
              <a:cs typeface="Calibri" panose="020F0502020204030204" pitchFamily="34" charset="0"/>
            </a:endParaRPr>
          </a:p>
        </p:txBody>
      </p:sp>
      <p:sp>
        <p:nvSpPr>
          <p:cNvPr id="5" name="Rechteck 4"/>
          <p:cNvSpPr/>
          <p:nvPr/>
        </p:nvSpPr>
        <p:spPr>
          <a:xfrm>
            <a:off x="1043608" y="1995964"/>
            <a:ext cx="5616624" cy="4524315"/>
          </a:xfrm>
          <a:prstGeom prst="rect">
            <a:avLst/>
          </a:prstGeom>
        </p:spPr>
        <p:txBody>
          <a:bodyPr wrap="square">
            <a:spAutoFit/>
          </a:bodyPr>
          <a:lstStyle/>
          <a:p>
            <a:r>
              <a:rPr lang="el-GR" b="1" dirty="0">
                <a:solidFill>
                  <a:schemeClr val="accent1">
                    <a:lumMod val="75000"/>
                  </a:schemeClr>
                </a:solidFill>
                <a:latin typeface="Calibri" panose="020F0502020204030204" pitchFamily="34" charset="0"/>
                <a:cs typeface="Calibri" panose="020F0502020204030204" pitchFamily="34" charset="0"/>
              </a:rPr>
              <a:t>Τ</a:t>
            </a:r>
            <a:r>
              <a:rPr lang="el-GR" dirty="0">
                <a:solidFill>
                  <a:schemeClr val="tx1">
                    <a:lumMod val="75000"/>
                    <a:lumOff val="25000"/>
                  </a:schemeClr>
                </a:solidFill>
                <a:latin typeface="Calibri" panose="020F0502020204030204" pitchFamily="34" charset="0"/>
                <a:cs typeface="Calibri" panose="020F0502020204030204" pitchFamily="34" charset="0"/>
              </a:rPr>
              <a:t>ο</a:t>
            </a:r>
            <a:r>
              <a:rPr lang="de-DE" dirty="0">
                <a:solidFill>
                  <a:schemeClr val="tx1">
                    <a:lumMod val="75000"/>
                    <a:lumOff val="25000"/>
                  </a:schemeClr>
                </a:solidFill>
                <a:latin typeface="Calibri" panose="020F0502020204030204" pitchFamily="34" charset="0"/>
                <a:cs typeface="Calibri" panose="020F0502020204030204" pitchFamily="34" charset="0"/>
              </a:rPr>
              <a:t> </a:t>
            </a:r>
            <a:r>
              <a:rPr lang="de-DE" dirty="0" err="1">
                <a:solidFill>
                  <a:schemeClr val="tx1">
                    <a:lumMod val="75000"/>
                    <a:lumOff val="25000"/>
                  </a:schemeClr>
                </a:solidFill>
                <a:latin typeface="Calibri" panose="020F0502020204030204" pitchFamily="34" charset="0"/>
                <a:cs typeface="Calibri" panose="020F0502020204030204" pitchFamily="34" charset="0"/>
              </a:rPr>
              <a:t>Ί</a:t>
            </a:r>
            <a:r>
              <a:rPr lang="el-GR" dirty="0" err="1">
                <a:solidFill>
                  <a:schemeClr val="tx1">
                    <a:lumMod val="75000"/>
                    <a:lumOff val="25000"/>
                  </a:schemeClr>
                </a:solidFill>
                <a:latin typeface="Calibri" panose="020F0502020204030204" pitchFamily="34" charset="0"/>
                <a:cs typeface="Calibri" panose="020F0502020204030204" pitchFamily="34" charset="0"/>
              </a:rPr>
              <a:t>δρυμα</a:t>
            </a:r>
            <a:r>
              <a:rPr lang="el-GR" dirty="0">
                <a:solidFill>
                  <a:schemeClr val="tx1">
                    <a:lumMod val="75000"/>
                    <a:lumOff val="25000"/>
                  </a:schemeClr>
                </a:solidFill>
                <a:latin typeface="Calibri" panose="020F0502020204030204" pitchFamily="34" charset="0"/>
                <a:cs typeface="Calibri" panose="020F0502020204030204" pitchFamily="34" charset="0"/>
              </a:rPr>
              <a:t> «</a:t>
            </a:r>
            <a:r>
              <a:rPr lang="de-DE" dirty="0">
                <a:solidFill>
                  <a:schemeClr val="tx1">
                    <a:lumMod val="75000"/>
                    <a:lumOff val="25000"/>
                  </a:schemeClr>
                </a:solidFill>
                <a:latin typeface="Calibri" panose="020F0502020204030204" pitchFamily="34" charset="0"/>
                <a:cs typeface="Calibri" panose="020F0502020204030204" pitchFamily="34" charset="0"/>
              </a:rPr>
              <a:t>Stiftung Medien- und Onlinesucht</a:t>
            </a:r>
            <a:r>
              <a:rPr lang="el-GR" dirty="0">
                <a:solidFill>
                  <a:schemeClr val="tx1">
                    <a:lumMod val="75000"/>
                    <a:lumOff val="25000"/>
                  </a:schemeClr>
                </a:solidFill>
                <a:latin typeface="Calibri" panose="020F0502020204030204" pitchFamily="34" charset="0"/>
                <a:cs typeface="Calibri" panose="020F0502020204030204" pitchFamily="34" charset="0"/>
              </a:rPr>
              <a:t>» (Εξάρτηση από τα Μέσα και το Διαδίκτυο) είναι ένα κοινωφελές ίδρυμα με έδρα στην Κάτω Σαξονία. Ιδρύθηκε το 2007 κ απασχολεί πέντε άτομα με πλήρες ωράριο όπως και άμισθους συνεργάτες, που έχουν κατάρτιση ως παιδαγωγοί, κοινωνικοί λειτουργοί και ψυχολόγοι.</a:t>
            </a:r>
          </a:p>
          <a:p>
            <a:endParaRPr lang="el-GR" dirty="0">
              <a:solidFill>
                <a:schemeClr val="tx1">
                  <a:lumMod val="75000"/>
                  <a:lumOff val="25000"/>
                </a:schemeClr>
              </a:solidFill>
              <a:latin typeface="Calibri" panose="020F0502020204030204" pitchFamily="34" charset="0"/>
              <a:cs typeface="Calibri" panose="020F0502020204030204" pitchFamily="34" charset="0"/>
            </a:endParaRPr>
          </a:p>
          <a:p>
            <a:r>
              <a:rPr lang="el-GR" b="1" dirty="0">
                <a:solidFill>
                  <a:schemeClr val="accent1">
                    <a:lumMod val="75000"/>
                  </a:schemeClr>
                </a:solidFill>
                <a:latin typeface="Calibri" panose="020F0502020204030204" pitchFamily="34" charset="0"/>
                <a:cs typeface="Calibri" panose="020F0502020204030204" pitchFamily="34" charset="0"/>
              </a:rPr>
              <a:t>Η</a:t>
            </a:r>
            <a:r>
              <a:rPr lang="el-GR" dirty="0">
                <a:solidFill>
                  <a:schemeClr val="tx1">
                    <a:lumMod val="75000"/>
                    <a:lumOff val="25000"/>
                  </a:schemeClr>
                </a:solidFill>
                <a:latin typeface="Calibri" panose="020F0502020204030204" pitchFamily="34" charset="0"/>
                <a:cs typeface="Calibri" panose="020F0502020204030204" pitchFamily="34" charset="0"/>
              </a:rPr>
              <a:t> προαγωγή της ψηφιακής επάρκειας αποτελεί στόχο και δέσμευση της </a:t>
            </a:r>
            <a:r>
              <a:rPr lang="en-US" dirty="0">
                <a:solidFill>
                  <a:schemeClr val="tx1">
                    <a:lumMod val="75000"/>
                    <a:lumOff val="25000"/>
                  </a:schemeClr>
                </a:solidFill>
                <a:latin typeface="Calibri" panose="020F0502020204030204" pitchFamily="34" charset="0"/>
                <a:cs typeface="Calibri" panose="020F0502020204030204" pitchFamily="34" charset="0"/>
              </a:rPr>
              <a:t>SMOS </a:t>
            </a:r>
            <a:r>
              <a:rPr lang="el-GR" dirty="0">
                <a:solidFill>
                  <a:schemeClr val="tx1">
                    <a:lumMod val="75000"/>
                    <a:lumOff val="25000"/>
                  </a:schemeClr>
                </a:solidFill>
                <a:latin typeface="Calibri" panose="020F0502020204030204" pitchFamily="34" charset="0"/>
                <a:cs typeface="Calibri" panose="020F0502020204030204" pitchFamily="34" charset="0"/>
              </a:rPr>
              <a:t>- ιδιαίτερα όταν αφορά παιδιά, εφήβους, γονείς και παιδαγωγούς. Οι εργασίες της </a:t>
            </a:r>
            <a:r>
              <a:rPr lang="de-DE" dirty="0">
                <a:solidFill>
                  <a:schemeClr val="tx1">
                    <a:lumMod val="75000"/>
                    <a:lumOff val="25000"/>
                  </a:schemeClr>
                </a:solidFill>
                <a:latin typeface="Calibri" panose="020F0502020204030204" pitchFamily="34" charset="0"/>
                <a:cs typeface="Calibri" panose="020F0502020204030204" pitchFamily="34" charset="0"/>
              </a:rPr>
              <a:t>SMOS</a:t>
            </a:r>
            <a:r>
              <a:rPr lang="el-GR" dirty="0">
                <a:solidFill>
                  <a:schemeClr val="tx1">
                    <a:lumMod val="75000"/>
                    <a:lumOff val="25000"/>
                  </a:schemeClr>
                </a:solidFill>
                <a:latin typeface="Calibri" panose="020F0502020204030204" pitchFamily="34" charset="0"/>
                <a:cs typeface="Calibri" panose="020F0502020204030204" pitchFamily="34" charset="0"/>
              </a:rPr>
              <a:t> εστιάζουν πέρα από τη συμβουλευτική σε θέματα ανατροφής για οικογένειες με μεγάλη χρήση των μέσων και στην πρόληψη στο ηλικιακό πεδίο των εφήβων σε εθνικό και ευρωπαϊκό επίπεδο. </a:t>
            </a:r>
            <a:r>
              <a:rPr lang="de-DE" dirty="0">
                <a:solidFill>
                  <a:schemeClr val="tx1">
                    <a:lumMod val="75000"/>
                    <a:lumOff val="25000"/>
                  </a:schemeClr>
                </a:solidFill>
                <a:latin typeface="Calibri" panose="020F0502020204030204" pitchFamily="34" charset="0"/>
                <a:cs typeface="Calibri" panose="020F0502020204030204" pitchFamily="34" charset="0"/>
              </a:rPr>
              <a:t> </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endParaRPr lang="de-DE" dirty="0">
              <a:solidFill>
                <a:schemeClr val="tx1">
                  <a:lumMod val="75000"/>
                  <a:lumOff val="25000"/>
                </a:schemeClr>
              </a:solidFill>
              <a:latin typeface="Calibri" panose="020F0502020204030204" pitchFamily="34" charset="0"/>
              <a:cs typeface="Calibri" panose="020F0502020204030204" pitchFamily="34" charset="0"/>
            </a:endParaRPr>
          </a:p>
          <a:p>
            <a:endParaRPr lang="de-DE" dirty="0"/>
          </a:p>
        </p:txBody>
      </p:sp>
      <p:pic>
        <p:nvPicPr>
          <p:cNvPr id="12" name="Picture 2" descr="C:\Users\Imke\Dropbox\Archiv\LAN Party Berlin\P10103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08" t="16388" r="29999" b="-5719"/>
          <a:stretch/>
        </p:blipFill>
        <p:spPr bwMode="auto">
          <a:xfrm>
            <a:off x="6612507" y="1995964"/>
            <a:ext cx="1306616" cy="1747564"/>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p:nvPr/>
        </p:nvPicPr>
        <p:blipFill rotWithShape="1">
          <a:blip r:embed="rId4" cstate="print">
            <a:extLst>
              <a:ext uri="{28A0092B-C50C-407E-A947-70E740481C1C}">
                <a14:useLocalDpi xmlns:a14="http://schemas.microsoft.com/office/drawing/2010/main" val="0"/>
              </a:ext>
            </a:extLst>
          </a:blip>
          <a:srcRect l="13946" t="15330" r="12560" b="17934"/>
          <a:stretch/>
        </p:blipFill>
        <p:spPr bwMode="auto">
          <a:xfrm rot="21214070">
            <a:off x="7657260" y="3371905"/>
            <a:ext cx="1281060" cy="988343"/>
          </a:xfrm>
          <a:prstGeom prst="rect">
            <a:avLst/>
          </a:prstGeom>
          <a:ln>
            <a:noFill/>
          </a:ln>
          <a:extLst>
            <a:ext uri="{53640926-AAD7-44D8-BBD7-CCE9431645EC}">
              <a14:shadowObscured xmlns:a14="http://schemas.microsoft.com/office/drawing/2010/main"/>
            </a:ext>
          </a:ex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4810" y="4634207"/>
            <a:ext cx="1971646" cy="1478734"/>
          </a:xfrm>
          <a:prstGeom prst="rect">
            <a:avLst/>
          </a:prstGeom>
        </p:spPr>
      </p:pic>
    </p:spTree>
    <p:extLst>
      <p:ext uri="{BB962C8B-B14F-4D97-AF65-F5344CB8AC3E}">
        <p14:creationId xmlns:p14="http://schemas.microsoft.com/office/powerpoint/2010/main" val="196746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45642" y="6797278"/>
            <a:ext cx="4207553" cy="442002"/>
          </a:xfrm>
        </p:spPr>
        <p:txBody>
          <a:bodyPr>
            <a:normAutofit fontScale="85000" lnSpcReduction="20000"/>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5</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sp>
        <p:nvSpPr>
          <p:cNvPr id="2" name="Rectangle 1"/>
          <p:cNvSpPr/>
          <p:nvPr/>
        </p:nvSpPr>
        <p:spPr>
          <a:xfrm>
            <a:off x="567690" y="1556792"/>
            <a:ext cx="6284643" cy="646331"/>
          </a:xfrm>
          <a:prstGeom prst="rect">
            <a:avLst/>
          </a:prstGeom>
        </p:spPr>
        <p:txBody>
          <a:bodyPr wrap="square">
            <a:spAutoFit/>
          </a:bodyPr>
          <a:lstStyle/>
          <a:p>
            <a:r>
              <a:rPr lang="el-GR" b="1" dirty="0" err="1">
                <a:solidFill>
                  <a:schemeClr val="accent1">
                    <a:lumMod val="75000"/>
                  </a:schemeClr>
                </a:solidFill>
                <a:latin typeface="Calibri" panose="020F0502020204030204" pitchFamily="34" charset="0"/>
                <a:cs typeface="Calibri" panose="020F0502020204030204" pitchFamily="34" charset="0"/>
              </a:rPr>
              <a:t>Χαιρετισμ</a:t>
            </a:r>
            <a:r>
              <a:rPr lang="en-US" b="1" dirty="0" err="1">
                <a:solidFill>
                  <a:schemeClr val="accent1">
                    <a:lumMod val="75000"/>
                  </a:schemeClr>
                </a:solidFill>
                <a:latin typeface="Calibri" panose="020F0502020204030204" pitchFamily="34" charset="0"/>
                <a:cs typeface="Calibri" panose="020F0502020204030204" pitchFamily="34" charset="0"/>
              </a:rPr>
              <a:t>ό</a:t>
            </a:r>
            <a:r>
              <a:rPr lang="el-GR" b="1" dirty="0">
                <a:solidFill>
                  <a:schemeClr val="accent1">
                    <a:lumMod val="75000"/>
                  </a:schemeClr>
                </a:solidFill>
                <a:latin typeface="Calibri" panose="020F0502020204030204" pitchFamily="34" charset="0"/>
                <a:cs typeface="Calibri" panose="020F0502020204030204" pitchFamily="34" charset="0"/>
              </a:rPr>
              <a:t>ς</a:t>
            </a:r>
            <a:r>
              <a:rPr lang="en-US" b="1" dirty="0">
                <a:solidFill>
                  <a:schemeClr val="accent1">
                    <a:lumMod val="75000"/>
                  </a:schemeClr>
                </a:solidFill>
                <a:latin typeface="Calibri" panose="020F0502020204030204" pitchFamily="34" charset="0"/>
                <a:cs typeface="Calibri" panose="020F0502020204030204" pitchFamily="34" charset="0"/>
              </a:rPr>
              <a:t>:</a:t>
            </a:r>
            <a:r>
              <a:rPr lang="bg-BG" b="1" dirty="0">
                <a:latin typeface="Calibri" pitchFamily="34" charset="0"/>
                <a:cs typeface="Calibri" pitchFamily="34" charset="0"/>
              </a:rPr>
              <a:t> </a:t>
            </a:r>
            <a:r>
              <a:rPr lang="de-DE" b="1" dirty="0">
                <a:solidFill>
                  <a:schemeClr val="accent1">
                    <a:lumMod val="75000"/>
                  </a:schemeClr>
                </a:solidFill>
                <a:latin typeface="Calibri" pitchFamily="34" charset="0"/>
                <a:cs typeface="Calibri" pitchFamily="34" charset="0"/>
              </a:rPr>
              <a:t>L</a:t>
            </a:r>
            <a:r>
              <a:rPr lang="de-DE" dirty="0">
                <a:latin typeface="Calibri" pitchFamily="34" charset="0"/>
                <a:cs typeface="Calibri" pitchFamily="34" charset="0"/>
              </a:rPr>
              <a:t>ernwerkstatt</a:t>
            </a:r>
            <a:r>
              <a:rPr lang="de-DE" b="1" dirty="0">
                <a:solidFill>
                  <a:srgbClr val="7030A0"/>
                </a:solidFill>
                <a:latin typeface="Calibri" pitchFamily="34" charset="0"/>
                <a:cs typeface="Calibri" pitchFamily="34" charset="0"/>
              </a:rPr>
              <a:t> </a:t>
            </a:r>
            <a:r>
              <a:rPr lang="de-DE" dirty="0">
                <a:latin typeface="Calibri" pitchFamily="34" charset="0"/>
                <a:cs typeface="Calibri" pitchFamily="34" charset="0"/>
              </a:rPr>
              <a:t>Europa e.V.</a:t>
            </a:r>
            <a:r>
              <a:rPr lang="bg-BG" dirty="0">
                <a:latin typeface="Calibri" pitchFamily="34" charset="0"/>
                <a:cs typeface="Calibri" pitchFamily="34" charset="0"/>
              </a:rPr>
              <a:t>–</a:t>
            </a:r>
            <a:r>
              <a:rPr lang="en-US" dirty="0">
                <a:latin typeface="Calibri" pitchFamily="34" charset="0"/>
                <a:cs typeface="Calibri" pitchFamily="34" charset="0"/>
              </a:rPr>
              <a:t> </a:t>
            </a:r>
            <a:r>
              <a:rPr lang="el-GR" dirty="0" err="1">
                <a:latin typeface="Calibri" pitchFamily="34" charset="0"/>
                <a:cs typeface="Calibri" pitchFamily="34" charset="0"/>
              </a:rPr>
              <a:t>Πλ</a:t>
            </a:r>
            <a:r>
              <a:rPr lang="de-DE" dirty="0" err="1">
                <a:latin typeface="Calibri" pitchFamily="34" charset="0"/>
                <a:cs typeface="Calibri" pitchFamily="34" charset="0"/>
              </a:rPr>
              <a:t>έ</a:t>
            </a:r>
            <a:r>
              <a:rPr lang="el-GR" dirty="0" err="1">
                <a:latin typeface="Calibri" pitchFamily="34" charset="0"/>
                <a:cs typeface="Calibri" pitchFamily="34" charset="0"/>
              </a:rPr>
              <a:t>βεν</a:t>
            </a:r>
            <a:r>
              <a:rPr lang="bg-BG" dirty="0">
                <a:latin typeface="Calibri" pitchFamily="34" charset="0"/>
                <a:cs typeface="Calibri" pitchFamily="34" charset="0"/>
              </a:rPr>
              <a:t>, </a:t>
            </a:r>
            <a:r>
              <a:rPr lang="el-GR" dirty="0" err="1">
                <a:latin typeface="Calibri" pitchFamily="34" charset="0"/>
                <a:cs typeface="Calibri" pitchFamily="34" charset="0"/>
              </a:rPr>
              <a:t>Βουλγαρ</a:t>
            </a:r>
            <a:r>
              <a:rPr lang="de-DE" dirty="0" err="1">
                <a:latin typeface="Calibri" pitchFamily="34" charset="0"/>
                <a:cs typeface="Calibri" pitchFamily="34" charset="0"/>
              </a:rPr>
              <a:t>ί</a:t>
            </a:r>
            <a:r>
              <a:rPr lang="el-GR" dirty="0">
                <a:latin typeface="Calibri" pitchFamily="34" charset="0"/>
                <a:cs typeface="Calibri" pitchFamily="34" charset="0"/>
              </a:rPr>
              <a:t>α</a:t>
            </a:r>
            <a:endParaRPr lang="en-US" dirty="0">
              <a:latin typeface="Calibri" pitchFamily="34" charset="0"/>
              <a:cs typeface="Calibri" pitchFamily="34" charset="0"/>
            </a:endParaRPr>
          </a:p>
          <a:p>
            <a:pPr>
              <a:buNone/>
            </a:pPr>
            <a:endParaRPr lang="bg-BG"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042" y="1938451"/>
            <a:ext cx="4263268" cy="3197451"/>
          </a:xfrm>
          <a:prstGeom prst="rect">
            <a:avLst/>
          </a:prstGeom>
        </p:spPr>
      </p:pic>
      <p:sp>
        <p:nvSpPr>
          <p:cNvPr id="5" name="Rectangle 4"/>
          <p:cNvSpPr/>
          <p:nvPr/>
        </p:nvSpPr>
        <p:spPr>
          <a:xfrm>
            <a:off x="45643" y="2060848"/>
            <a:ext cx="3045128" cy="4524315"/>
          </a:xfrm>
          <a:prstGeom prst="rect">
            <a:avLst/>
          </a:prstGeom>
        </p:spPr>
        <p:txBody>
          <a:bodyPr wrap="square">
            <a:spAutoFit/>
          </a:bodyPr>
          <a:lstStyle/>
          <a:p>
            <a:r>
              <a:rPr lang="el-GR" b="1" dirty="0">
                <a:solidFill>
                  <a:schemeClr val="accent1">
                    <a:lumMod val="75000"/>
                  </a:schemeClr>
                </a:solidFill>
                <a:latin typeface="Calibri" panose="020F0502020204030204" pitchFamily="34" charset="0"/>
                <a:cs typeface="Calibri" panose="020F0502020204030204" pitchFamily="34" charset="0"/>
              </a:rPr>
              <a:t>Τ</a:t>
            </a:r>
            <a:r>
              <a:rPr lang="el-GR" dirty="0">
                <a:solidFill>
                  <a:schemeClr val="tx1">
                    <a:lumMod val="75000"/>
                    <a:lumOff val="25000"/>
                  </a:schemeClr>
                </a:solidFill>
                <a:latin typeface="Calibri" panose="020F0502020204030204" pitchFamily="34" charset="0"/>
                <a:cs typeface="Calibri" panose="020F0502020204030204" pitchFamily="34" charset="0"/>
              </a:rPr>
              <a:t>ο</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cs typeface="Calibri" panose="020F0502020204030204" pitchFamily="34" charset="0"/>
              </a:rPr>
              <a:t>Σωματείο «</a:t>
            </a:r>
            <a:r>
              <a:rPr lang="en-US" dirty="0" err="1">
                <a:solidFill>
                  <a:schemeClr val="tx1">
                    <a:lumMod val="75000"/>
                    <a:lumOff val="25000"/>
                  </a:schemeClr>
                </a:solidFill>
                <a:latin typeface="Calibri" panose="020F0502020204030204" pitchFamily="34" charset="0"/>
                <a:cs typeface="Calibri" panose="020F0502020204030204" pitchFamily="34" charset="0"/>
              </a:rPr>
              <a:t>Lernwerkstatt</a:t>
            </a:r>
            <a:r>
              <a:rPr lang="en-US" dirty="0">
                <a:solidFill>
                  <a:schemeClr val="tx1">
                    <a:lumMod val="75000"/>
                    <a:lumOff val="25000"/>
                  </a:schemeClr>
                </a:solidFill>
                <a:latin typeface="Calibri" panose="020F0502020204030204" pitchFamily="34" charset="0"/>
                <a:cs typeface="Calibri" panose="020F0502020204030204" pitchFamily="34" charset="0"/>
              </a:rPr>
              <a:t> Europa</a:t>
            </a:r>
            <a:r>
              <a:rPr lang="el-GR" dirty="0">
                <a:solidFill>
                  <a:schemeClr val="tx1">
                    <a:lumMod val="75000"/>
                    <a:lumOff val="25000"/>
                  </a:schemeClr>
                </a:solidFill>
                <a:latin typeface="Calibri" panose="020F0502020204030204" pitchFamily="34" charset="0"/>
                <a:cs typeface="Calibri" panose="020F0502020204030204" pitchFamily="34" charset="0"/>
              </a:rPr>
              <a:t>» </a:t>
            </a:r>
            <a:r>
              <a:rPr lang="el-GR" dirty="0">
                <a:solidFill>
                  <a:schemeClr val="bg2">
                    <a:lumMod val="25000"/>
                  </a:schemeClr>
                </a:solidFill>
                <a:latin typeface="Calibri" panose="020F0502020204030204" pitchFamily="34" charset="0"/>
                <a:cs typeface="Calibri" panose="020F0502020204030204" pitchFamily="34" charset="0"/>
              </a:rPr>
              <a:t>(Εκπαιδευτικό Εργαστήρι Ευρώπη) είναι ένα εκπαιδευτικό </a:t>
            </a:r>
            <a:r>
              <a:rPr lang="el-GR" dirty="0" err="1">
                <a:solidFill>
                  <a:schemeClr val="bg2">
                    <a:lumMod val="25000"/>
                  </a:schemeClr>
                </a:solidFill>
                <a:latin typeface="Calibri" panose="020F0502020204030204" pitchFamily="34" charset="0"/>
                <a:cs typeface="Calibri" panose="020F0502020204030204" pitchFamily="34" charset="0"/>
              </a:rPr>
              <a:t>πρότζεκτ</a:t>
            </a:r>
            <a:r>
              <a:rPr lang="el-GR" dirty="0">
                <a:solidFill>
                  <a:schemeClr val="bg2">
                    <a:lumMod val="25000"/>
                  </a:schemeClr>
                </a:solidFill>
                <a:latin typeface="Calibri" panose="020F0502020204030204" pitchFamily="34" charset="0"/>
                <a:cs typeface="Calibri" panose="020F0502020204030204" pitchFamily="34" charset="0"/>
              </a:rPr>
              <a:t>. Μέσα από σεμινάρια, συμμετοχή</a:t>
            </a:r>
          </a:p>
          <a:p>
            <a:r>
              <a:rPr lang="el-GR" dirty="0">
                <a:solidFill>
                  <a:schemeClr val="bg2">
                    <a:lumMod val="25000"/>
                  </a:schemeClr>
                </a:solidFill>
                <a:latin typeface="Calibri" panose="020F0502020204030204" pitchFamily="34" charset="0"/>
                <a:cs typeface="Calibri" panose="020F0502020204030204" pitchFamily="34" charset="0"/>
              </a:rPr>
              <a:t>σε </a:t>
            </a:r>
            <a:r>
              <a:rPr lang="el-GR" dirty="0" err="1">
                <a:solidFill>
                  <a:schemeClr val="bg2">
                    <a:lumMod val="25000"/>
                  </a:schemeClr>
                </a:solidFill>
                <a:latin typeface="Calibri" panose="020F0502020204030204" pitchFamily="34" charset="0"/>
                <a:cs typeface="Calibri" panose="020F0502020204030204" pitchFamily="34" charset="0"/>
              </a:rPr>
              <a:t>πρότζεκτ</a:t>
            </a:r>
            <a:r>
              <a:rPr lang="el-GR" dirty="0">
                <a:solidFill>
                  <a:schemeClr val="bg2">
                    <a:lumMod val="25000"/>
                  </a:schemeClr>
                </a:solidFill>
                <a:latin typeface="Calibri" panose="020F0502020204030204" pitchFamily="34" charset="0"/>
                <a:cs typeface="Calibri" panose="020F0502020204030204" pitchFamily="34" charset="0"/>
              </a:rPr>
              <a:t> και δράσεις συμβουλευτικής προσεγγίζουμε διαφορετικές ομάδες- στόχο και ηλικιακές ομάδες στο πλαίσιο της δια βίου μάθησης. Με αυτόν τον τρόπο δημιουργούμε ένα φιλόξενο περιβάλλον για εκπαιδευτική και πολιτισμική ανταλλαγή.</a:t>
            </a:r>
          </a:p>
          <a:p>
            <a:endParaRPr lang="bg-BG"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405" y="3990479"/>
            <a:ext cx="3707904" cy="229084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276959" y="3851833"/>
            <a:ext cx="3584302" cy="2306589"/>
          </a:xfrm>
          <a:prstGeom prst="rect">
            <a:avLst/>
          </a:prstGeom>
        </p:spPr>
      </p:pic>
    </p:spTree>
    <p:extLst>
      <p:ext uri="{BB962C8B-B14F-4D97-AF65-F5344CB8AC3E}">
        <p14:creationId xmlns:p14="http://schemas.microsoft.com/office/powerpoint/2010/main" val="155997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451512"/>
            <a:ext cx="7467600" cy="587415"/>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45642" y="6797278"/>
            <a:ext cx="4207553" cy="442002"/>
          </a:xfrm>
        </p:spPr>
        <p:txBody>
          <a:bodyPr>
            <a:normAutofit fontScale="85000" lnSpcReduction="20000"/>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6</a:t>
            </a:fld>
            <a:endParaRPr lang="de-DE" dirty="0"/>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sp>
        <p:nvSpPr>
          <p:cNvPr id="2" name="Rectangle 1"/>
          <p:cNvSpPr/>
          <p:nvPr/>
        </p:nvSpPr>
        <p:spPr>
          <a:xfrm>
            <a:off x="179512" y="1038927"/>
            <a:ext cx="6265163" cy="369332"/>
          </a:xfrm>
          <a:prstGeom prst="rect">
            <a:avLst/>
          </a:prstGeom>
        </p:spPr>
        <p:txBody>
          <a:bodyPr wrap="square">
            <a:spAutoFit/>
          </a:bodyPr>
          <a:lstStyle/>
          <a:p>
            <a:r>
              <a:rPr lang="el-GR" b="1" dirty="0">
                <a:solidFill>
                  <a:schemeClr val="accent1">
                    <a:lumMod val="75000"/>
                  </a:schemeClr>
                </a:solidFill>
                <a:latin typeface="Calibri" panose="020F0502020204030204" pitchFamily="34" charset="0"/>
                <a:cs typeface="Calibri" panose="020F0502020204030204" pitchFamily="34" charset="0"/>
              </a:rPr>
              <a:t>Χαιρετισμός</a:t>
            </a:r>
            <a:r>
              <a:rPr lang="en-US" b="1" dirty="0">
                <a:solidFill>
                  <a:schemeClr val="accent1">
                    <a:lumMod val="75000"/>
                  </a:schemeClr>
                </a:solidFill>
                <a:latin typeface="Calibri" panose="020F0502020204030204" pitchFamily="34" charset="0"/>
                <a:cs typeface="Calibri" panose="020F0502020204030204" pitchFamily="34" charset="0"/>
              </a:rPr>
              <a:t>:</a:t>
            </a:r>
            <a:r>
              <a:rPr lang="bg-BG" b="1" dirty="0">
                <a:latin typeface="Calibri" pitchFamily="34" charset="0"/>
                <a:cs typeface="Calibri"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E</a:t>
            </a:r>
            <a:r>
              <a:rPr lang="en-US" dirty="0" err="1">
                <a:solidFill>
                  <a:schemeClr val="tx1">
                    <a:lumMod val="75000"/>
                    <a:lumOff val="25000"/>
                  </a:schemeClr>
                </a:solidFill>
                <a:latin typeface="Calibri" pitchFamily="34" charset="0"/>
                <a:cs typeface="Calibri" pitchFamily="34" charset="0"/>
              </a:rPr>
              <a:t>ducommart</a:t>
            </a:r>
            <a:r>
              <a:rPr lang="en-US" dirty="0">
                <a:latin typeface="Calibri" pitchFamily="34" charset="0"/>
                <a:cs typeface="Calibri" pitchFamily="34" charset="0"/>
              </a:rPr>
              <a:t>,</a:t>
            </a:r>
            <a:r>
              <a:rPr lang="el-GR" dirty="0">
                <a:latin typeface="Calibri" pitchFamily="34" charset="0"/>
                <a:cs typeface="Calibri" pitchFamily="34" charset="0"/>
              </a:rPr>
              <a:t> </a:t>
            </a:r>
            <a:r>
              <a:rPr lang="el-GR" dirty="0">
                <a:solidFill>
                  <a:schemeClr val="tx1">
                    <a:lumMod val="75000"/>
                    <a:lumOff val="25000"/>
                  </a:schemeClr>
                </a:solidFill>
                <a:latin typeface="Calibri" pitchFamily="34" charset="0"/>
                <a:cs typeface="Calibri" pitchFamily="34" charset="0"/>
              </a:rPr>
              <a:t>Αθήνα, </a:t>
            </a:r>
            <a:r>
              <a:rPr lang="el-GR" dirty="0" err="1">
                <a:solidFill>
                  <a:schemeClr val="tx1">
                    <a:lumMod val="75000"/>
                    <a:lumOff val="25000"/>
                  </a:schemeClr>
                </a:solidFill>
                <a:latin typeface="Calibri" pitchFamily="34" charset="0"/>
                <a:cs typeface="Calibri" pitchFamily="34" charset="0"/>
              </a:rPr>
              <a:t>Ελλ</a:t>
            </a:r>
            <a:r>
              <a:rPr lang="de-DE" dirty="0" err="1">
                <a:solidFill>
                  <a:schemeClr val="tx1">
                    <a:lumMod val="75000"/>
                    <a:lumOff val="25000"/>
                  </a:schemeClr>
                </a:solidFill>
                <a:latin typeface="Calibri" pitchFamily="34" charset="0"/>
                <a:cs typeface="Calibri" pitchFamily="34" charset="0"/>
              </a:rPr>
              <a:t>ά</a:t>
            </a:r>
            <a:r>
              <a:rPr lang="el-GR" dirty="0">
                <a:solidFill>
                  <a:schemeClr val="tx1">
                    <a:lumMod val="75000"/>
                    <a:lumOff val="25000"/>
                  </a:schemeClr>
                </a:solidFill>
                <a:latin typeface="Calibri" pitchFamily="34" charset="0"/>
                <a:cs typeface="Calibri" pitchFamily="34" charset="0"/>
              </a:rPr>
              <a:t>δα</a:t>
            </a:r>
            <a:endParaRPr lang="bg-BG"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828867-3DCC-2845-AD47-F885E21BE119}"/>
              </a:ext>
            </a:extLst>
          </p:cNvPr>
          <p:cNvSpPr txBox="1"/>
          <p:nvPr/>
        </p:nvSpPr>
        <p:spPr>
          <a:xfrm>
            <a:off x="179513" y="1518193"/>
            <a:ext cx="3917561" cy="2308324"/>
          </a:xfrm>
          <a:prstGeom prst="rect">
            <a:avLst/>
          </a:prstGeom>
          <a:noFill/>
        </p:spPr>
        <p:txBody>
          <a:bodyPr wrap="square" rtlCol="0">
            <a:spAutoFit/>
          </a:bodyPr>
          <a:lstStyle/>
          <a:p>
            <a:r>
              <a:rPr lang="el-GR" b="1" dirty="0">
                <a:solidFill>
                  <a:schemeClr val="accent1">
                    <a:lumMod val="75000"/>
                  </a:schemeClr>
                </a:solidFill>
                <a:latin typeface="Calibri" panose="020F0502020204030204" pitchFamily="34" charset="0"/>
                <a:cs typeface="Calibri" panose="020F0502020204030204" pitchFamily="34" charset="0"/>
              </a:rPr>
              <a:t>Ο</a:t>
            </a:r>
            <a:r>
              <a:rPr lang="el-GR" dirty="0">
                <a:latin typeface="Calibri" panose="020F0502020204030204" pitchFamily="34" charset="0"/>
                <a:cs typeface="Calibri" panose="020F0502020204030204" pitchFamily="34" charset="0"/>
              </a:rPr>
              <a:t> κοινωφελής εκπαιδευτικός οργανισμός </a:t>
            </a:r>
            <a:r>
              <a:rPr lang="el-GR" dirty="0" err="1">
                <a:latin typeface="Calibri" panose="020F0502020204030204" pitchFamily="34" charset="0"/>
                <a:cs typeface="Calibri" panose="020F0502020204030204" pitchFamily="34" charset="0"/>
              </a:rPr>
              <a:t>Educommart</a:t>
            </a:r>
            <a:r>
              <a:rPr lang="el-GR" dirty="0">
                <a:latin typeface="Calibri" panose="020F0502020204030204" pitchFamily="34" charset="0"/>
                <a:cs typeface="Calibri" panose="020F0502020204030204" pitchFamily="34" charset="0"/>
              </a:rPr>
              <a:t> ιδρύθηκε το 2016 στην Αθήνα. Ο οργανισμός </a:t>
            </a:r>
            <a:r>
              <a:rPr lang="el-GR" dirty="0" err="1">
                <a:latin typeface="Calibri" panose="020F0502020204030204" pitchFamily="34" charset="0"/>
                <a:cs typeface="Calibri" panose="020F0502020204030204" pitchFamily="34" charset="0"/>
              </a:rPr>
              <a:t>αυτοπροσδιορίζεται</a:t>
            </a:r>
            <a:r>
              <a:rPr lang="el-GR" dirty="0">
                <a:latin typeface="Calibri" panose="020F0502020204030204" pitchFamily="34" charset="0"/>
                <a:cs typeface="Calibri" panose="020F0502020204030204" pitchFamily="34" charset="0"/>
              </a:rPr>
              <a:t> ως ένα σημείο συνάντησης για ανθρώπους, που εύχονται να δώσουν νόημα στον τρόπο ζωής τους. </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9" name="Εικόνα 8">
            <a:extLst>
              <a:ext uri="{FF2B5EF4-FFF2-40B4-BE49-F238E27FC236}">
                <a16:creationId xmlns:a16="http://schemas.microsoft.com/office/drawing/2014/main" id="{F681911C-58F6-3A40-8776-D7C28CF61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640" y="3377121"/>
            <a:ext cx="2193708" cy="2924944"/>
          </a:xfrm>
          <a:prstGeom prst="rect">
            <a:avLst/>
          </a:prstGeom>
        </p:spPr>
      </p:pic>
      <p:pic>
        <p:nvPicPr>
          <p:cNvPr id="12" name="Εικόνα 11">
            <a:extLst>
              <a:ext uri="{FF2B5EF4-FFF2-40B4-BE49-F238E27FC236}">
                <a16:creationId xmlns:a16="http://schemas.microsoft.com/office/drawing/2014/main" id="{45C75AFA-750E-7B44-A943-BB468DA3E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195" y="1546055"/>
            <a:ext cx="2242401" cy="1798298"/>
          </a:xfrm>
          <a:prstGeom prst="rect">
            <a:avLst/>
          </a:prstGeom>
        </p:spPr>
      </p:pic>
      <p:pic>
        <p:nvPicPr>
          <p:cNvPr id="18" name="Εικόνα 17">
            <a:extLst>
              <a:ext uri="{FF2B5EF4-FFF2-40B4-BE49-F238E27FC236}">
                <a16:creationId xmlns:a16="http://schemas.microsoft.com/office/drawing/2014/main" id="{2CFAB34A-C2ED-6548-9809-069C70CE96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94847">
            <a:off x="6362493" y="1880361"/>
            <a:ext cx="2611355" cy="1642216"/>
          </a:xfrm>
          <a:prstGeom prst="rect">
            <a:avLst/>
          </a:prstGeom>
        </p:spPr>
      </p:pic>
      <p:sp>
        <p:nvSpPr>
          <p:cNvPr id="21" name="TextBox 20">
            <a:extLst>
              <a:ext uri="{FF2B5EF4-FFF2-40B4-BE49-F238E27FC236}">
                <a16:creationId xmlns:a16="http://schemas.microsoft.com/office/drawing/2014/main" id="{8FCFF507-DEA4-2443-A972-FDA7E96BBEFA}"/>
              </a:ext>
            </a:extLst>
          </p:cNvPr>
          <p:cNvSpPr txBox="1"/>
          <p:nvPr/>
        </p:nvSpPr>
        <p:spPr>
          <a:xfrm>
            <a:off x="179512" y="3501008"/>
            <a:ext cx="4065526" cy="3139321"/>
          </a:xfrm>
          <a:prstGeom prst="rect">
            <a:avLst/>
          </a:prstGeom>
          <a:noFill/>
        </p:spPr>
        <p:txBody>
          <a:bodyPr wrap="square" rtlCol="0">
            <a:spAutoFit/>
          </a:bodyPr>
          <a:lstStyle/>
          <a:p>
            <a:r>
              <a:rPr lang="el-GR" b="1" dirty="0">
                <a:solidFill>
                  <a:schemeClr val="accent1">
                    <a:lumMod val="75000"/>
                  </a:schemeClr>
                </a:solidFill>
                <a:latin typeface="Calibri" panose="020F0502020204030204" pitchFamily="34" charset="0"/>
                <a:cs typeface="Calibri" panose="020F0502020204030204" pitchFamily="34" charset="0"/>
              </a:rPr>
              <a:t>Τ</a:t>
            </a:r>
            <a:r>
              <a:rPr lang="el-GR" dirty="0">
                <a:latin typeface="Calibri" panose="020F0502020204030204" pitchFamily="34" charset="0"/>
                <a:cs typeface="Calibri" panose="020F0502020204030204" pitchFamily="34" charset="0"/>
              </a:rPr>
              <a:t>αυτόχρονα είναι σημείο συνάντησης</a:t>
            </a:r>
            <a:endParaRPr lang="de-DE"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για αδελφούς οργανισμούς, που επιθυμούν με τα </a:t>
            </a:r>
            <a:r>
              <a:rPr lang="el-GR" dirty="0" err="1">
                <a:latin typeface="Calibri" panose="020F0502020204030204" pitchFamily="34" charset="0"/>
                <a:cs typeface="Calibri" panose="020F0502020204030204" pitchFamily="34" charset="0"/>
              </a:rPr>
              <a:t>πρότζεκτ</a:t>
            </a:r>
            <a:r>
              <a:rPr lang="el-GR" dirty="0">
                <a:latin typeface="Calibri" panose="020F0502020204030204" pitchFamily="34" charset="0"/>
                <a:cs typeface="Calibri" panose="020F0502020204030204" pitchFamily="34" charset="0"/>
              </a:rPr>
              <a:t> τους να αντιμετωπίσουν κοινωνικές και οικονομικές δυσχέρειες και από κοινού με την </a:t>
            </a:r>
            <a:r>
              <a:rPr lang="el-GR" dirty="0" err="1">
                <a:latin typeface="Calibri" panose="020F0502020204030204" pitchFamily="34" charset="0"/>
                <a:cs typeface="Calibri" panose="020F0502020204030204" pitchFamily="34" charset="0"/>
              </a:rPr>
              <a:t>Educommart</a:t>
            </a:r>
            <a:r>
              <a:rPr lang="el-GR" dirty="0">
                <a:latin typeface="Calibri" panose="020F0502020204030204" pitchFamily="34" charset="0"/>
                <a:cs typeface="Calibri" panose="020F0502020204030204" pitchFamily="34" charset="0"/>
              </a:rPr>
              <a:t> να αναπτύξουν και να υλοποιήσουν εκπαιδευτικά προγράμματα. </a:t>
            </a:r>
          </a:p>
          <a:p>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p:txBody>
      </p:sp>
      <p:pic>
        <p:nvPicPr>
          <p:cNvPr id="23" name="Εικόνα 22">
            <a:extLst>
              <a:ext uri="{FF2B5EF4-FFF2-40B4-BE49-F238E27FC236}">
                <a16:creationId xmlns:a16="http://schemas.microsoft.com/office/drawing/2014/main" id="{9F40302A-494D-D546-B927-BD651323A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42809">
            <a:off x="4044769" y="3451287"/>
            <a:ext cx="2804410" cy="1453581"/>
          </a:xfrm>
          <a:prstGeom prst="rect">
            <a:avLst/>
          </a:prstGeom>
        </p:spPr>
      </p:pic>
      <p:sp>
        <p:nvSpPr>
          <p:cNvPr id="4" name="TextBox 3">
            <a:extLst>
              <a:ext uri="{FF2B5EF4-FFF2-40B4-BE49-F238E27FC236}">
                <a16:creationId xmlns:a16="http://schemas.microsoft.com/office/drawing/2014/main" id="{BD89D874-E718-0641-AF6C-4FBEE25B7643}"/>
              </a:ext>
            </a:extLst>
          </p:cNvPr>
          <p:cNvSpPr txBox="1"/>
          <p:nvPr/>
        </p:nvSpPr>
        <p:spPr>
          <a:xfrm>
            <a:off x="45642" y="5819073"/>
            <a:ext cx="6449954" cy="923330"/>
          </a:xfrm>
          <a:prstGeom prst="rect">
            <a:avLst/>
          </a:prstGeom>
          <a:noFill/>
        </p:spPr>
        <p:txBody>
          <a:bodyPr wrap="square" rtlCol="0">
            <a:spAutoFit/>
          </a:bodyPr>
          <a:lstStyle/>
          <a:p>
            <a:r>
              <a:rPr lang="el-GR" dirty="0" err="1">
                <a:latin typeface="Calibri" panose="020F0502020204030204" pitchFamily="34" charset="0"/>
                <a:cs typeface="Calibri" panose="020F0502020204030204" pitchFamily="34" charset="0"/>
              </a:rPr>
              <a:t>Επ’αυτού</a:t>
            </a:r>
            <a:r>
              <a:rPr lang="el-GR" dirty="0">
                <a:latin typeface="Calibri" panose="020F0502020204030204" pitchFamily="34" charset="0"/>
                <a:cs typeface="Calibri" panose="020F0502020204030204" pitchFamily="34" charset="0"/>
              </a:rPr>
              <a:t> επιλέγονται μονοπάτια της εκπαίδευσης, της επικοινωνίας, της μουσικής και της τέχνης, που αποτελούν τους τομείς ενδιαφέροντος της </a:t>
            </a:r>
            <a:r>
              <a:rPr lang="el-GR" dirty="0" err="1">
                <a:latin typeface="Calibri" panose="020F0502020204030204" pitchFamily="34" charset="0"/>
                <a:cs typeface="Calibri" panose="020F0502020204030204" pitchFamily="34" charset="0"/>
              </a:rPr>
              <a:t>Educommart</a:t>
            </a:r>
            <a:r>
              <a:rPr lang="el-GR" dirty="0">
                <a:latin typeface="Calibri" panose="020F0502020204030204" pitchFamily="34" charset="0"/>
                <a:cs typeface="Calibri" panose="020F0502020204030204" pitchFamily="34" charset="0"/>
              </a:rPr>
              <a:t>. </a:t>
            </a:r>
          </a:p>
        </p:txBody>
      </p:sp>
      <p:pic>
        <p:nvPicPr>
          <p:cNvPr id="10" name="Εικόνα 9">
            <a:extLst>
              <a:ext uri="{FF2B5EF4-FFF2-40B4-BE49-F238E27FC236}">
                <a16:creationId xmlns:a16="http://schemas.microsoft.com/office/drawing/2014/main" id="{A115697C-5452-A645-AA2D-EE8B737A8A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4395" y="4940633"/>
            <a:ext cx="1080588" cy="1045855"/>
          </a:xfrm>
          <a:prstGeom prst="rect">
            <a:avLst/>
          </a:prstGeom>
        </p:spPr>
      </p:pic>
    </p:spTree>
    <p:extLst>
      <p:ext uri="{BB962C8B-B14F-4D97-AF65-F5344CB8AC3E}">
        <p14:creationId xmlns:p14="http://schemas.microsoft.com/office/powerpoint/2010/main" val="101558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237" y="3999922"/>
            <a:ext cx="2939819" cy="2204864"/>
          </a:xfrm>
          <a:prstGeom prst="rect">
            <a:avLst/>
          </a:prstGeom>
        </p:spPr>
      </p:pic>
      <p:sp>
        <p:nvSpPr>
          <p:cNvPr id="13" name="Titel 12"/>
          <p:cNvSpPr>
            <a:spLocks noGrp="1"/>
          </p:cNvSpPr>
          <p:nvPr>
            <p:ph type="title"/>
          </p:nvPr>
        </p:nvSpPr>
        <p:spPr>
          <a:xfrm>
            <a:off x="539552" y="692696"/>
            <a:ext cx="7467600" cy="567261"/>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45642" y="6797278"/>
            <a:ext cx="4207553" cy="442002"/>
          </a:xfrm>
        </p:spPr>
        <p:txBody>
          <a:bodyPr>
            <a:normAutofit fontScale="85000" lnSpcReduction="20000"/>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7</a:t>
            </a:fld>
            <a:endParaRPr lang="de-DE"/>
          </a:p>
        </p:txBody>
      </p:sp>
      <p:pic>
        <p:nvPicPr>
          <p:cNvPr id="7" name="Grafik 5"/>
          <p:cNvPicPr>
            <a:picLocks noChangeAspect="1"/>
          </p:cNvPicPr>
          <p:nvPr/>
        </p:nvPicPr>
        <p:blipFill>
          <a:blip r:embed="rId3"/>
          <a:stretch>
            <a:fillRect/>
          </a:stretch>
        </p:blipFill>
        <p:spPr>
          <a:xfrm>
            <a:off x="6852333" y="712502"/>
            <a:ext cx="1639966" cy="426757"/>
          </a:xfrm>
          <a:prstGeom prst="rect">
            <a:avLst/>
          </a:prstGeom>
        </p:spPr>
      </p:pic>
      <p:sp>
        <p:nvSpPr>
          <p:cNvPr id="2" name="Rectangle 1"/>
          <p:cNvSpPr/>
          <p:nvPr/>
        </p:nvSpPr>
        <p:spPr>
          <a:xfrm>
            <a:off x="724331" y="1259957"/>
            <a:ext cx="5976664" cy="369332"/>
          </a:xfrm>
          <a:prstGeom prst="rect">
            <a:avLst/>
          </a:prstGeom>
        </p:spPr>
        <p:txBody>
          <a:bodyPr wrap="square">
            <a:spAutoFit/>
          </a:bodyPr>
          <a:lstStyle/>
          <a:p>
            <a:r>
              <a:rPr lang="el-GR" b="1" dirty="0" err="1">
                <a:solidFill>
                  <a:schemeClr val="accent1">
                    <a:lumMod val="75000"/>
                  </a:schemeClr>
                </a:solidFill>
                <a:latin typeface="Calibri" panose="020F0502020204030204" pitchFamily="34" charset="0"/>
                <a:cs typeface="Calibri" panose="020F0502020204030204" pitchFamily="34" charset="0"/>
              </a:rPr>
              <a:t>Χαιρετισμ</a:t>
            </a:r>
            <a:r>
              <a:rPr lang="en-US" b="1" dirty="0" err="1">
                <a:solidFill>
                  <a:schemeClr val="accent1">
                    <a:lumMod val="75000"/>
                  </a:schemeClr>
                </a:solidFill>
                <a:latin typeface="Calibri" panose="020F0502020204030204" pitchFamily="34" charset="0"/>
                <a:cs typeface="Calibri" panose="020F0502020204030204" pitchFamily="34" charset="0"/>
              </a:rPr>
              <a:t>ό</a:t>
            </a:r>
            <a:r>
              <a:rPr lang="el-GR" b="1" dirty="0">
                <a:solidFill>
                  <a:schemeClr val="accent1">
                    <a:lumMod val="75000"/>
                  </a:schemeClr>
                </a:solidFill>
                <a:latin typeface="Calibri" panose="020F0502020204030204" pitchFamily="34" charset="0"/>
                <a:cs typeface="Calibri" panose="020F0502020204030204" pitchFamily="34" charset="0"/>
              </a:rPr>
              <a:t>ς</a:t>
            </a:r>
            <a:r>
              <a:rPr lang="en-US" b="1" dirty="0">
                <a:solidFill>
                  <a:schemeClr val="accent1">
                    <a:lumMod val="75000"/>
                  </a:schemeClr>
                </a:solidFill>
                <a:latin typeface="Calibri" panose="020F0502020204030204" pitchFamily="34" charset="0"/>
                <a:cs typeface="Calibri" panose="020F0502020204030204" pitchFamily="34" charset="0"/>
              </a:rPr>
              <a:t>:</a:t>
            </a:r>
            <a:r>
              <a:rPr lang="bg-BG" b="1" dirty="0">
                <a:latin typeface="Calibri" pitchFamily="34" charset="0"/>
                <a:cs typeface="Calibri" pitchFamily="34" charset="0"/>
              </a:rPr>
              <a:t> </a:t>
            </a:r>
            <a:r>
              <a:rPr lang="de-DE" dirty="0">
                <a:latin typeface="Calibri" panose="020F0502020204030204" pitchFamily="34" charset="0"/>
                <a:cs typeface="Calibri" panose="020F0502020204030204" pitchFamily="34" charset="0"/>
              </a:rPr>
              <a:t>Academus, </a:t>
            </a:r>
            <a:r>
              <a:rPr lang="el-GR" dirty="0">
                <a:latin typeface="Calibri" panose="020F0502020204030204" pitchFamily="34" charset="0"/>
                <a:cs typeface="Calibri" panose="020F0502020204030204" pitchFamily="34" charset="0"/>
              </a:rPr>
              <a:t>Σλοβενία</a:t>
            </a:r>
            <a:r>
              <a:rPr lang="de-DE" dirty="0">
                <a:latin typeface="Calibri" panose="020F0502020204030204" pitchFamily="34" charset="0"/>
                <a:cs typeface="Calibri" panose="020F0502020204030204" pitchFamily="34" charset="0"/>
              </a:rPr>
              <a:t> </a:t>
            </a:r>
            <a:endParaRPr lang="bg-BG" dirty="0">
              <a:latin typeface="Calibri" panose="020F0502020204030204" pitchFamily="34" charset="0"/>
              <a:cs typeface="Calibri" panose="020F0502020204030204" pitchFamily="34" charset="0"/>
            </a:endParaRPr>
          </a:p>
        </p:txBody>
      </p:sp>
      <p:pic>
        <p:nvPicPr>
          <p:cNvPr id="8" name="Grafik 7" descr="C:\Users\hp pc\Desktop\ac.jpg">
            <a:extLst>
              <a:ext uri="{FF2B5EF4-FFF2-40B4-BE49-F238E27FC236}">
                <a16:creationId xmlns:a16="http://schemas.microsoft.com/office/drawing/2014/main" id="{00000000-0008-0000-0000-0000040000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4331" y="5750461"/>
            <a:ext cx="4211339" cy="936104"/>
          </a:xfrm>
          <a:prstGeom prst="rect">
            <a:avLst/>
          </a:prstGeom>
          <a:noFill/>
          <a:ln>
            <a:noFill/>
          </a:ln>
        </p:spPr>
      </p:pic>
      <p:sp>
        <p:nvSpPr>
          <p:cNvPr id="3" name="Pravokotnik 2"/>
          <p:cNvSpPr/>
          <p:nvPr/>
        </p:nvSpPr>
        <p:spPr>
          <a:xfrm>
            <a:off x="724331" y="1752776"/>
            <a:ext cx="4251906" cy="646331"/>
          </a:xfrm>
          <a:prstGeom prst="rect">
            <a:avLst/>
          </a:prstGeom>
        </p:spPr>
        <p:txBody>
          <a:bodyPr wrap="square">
            <a:spAutoFit/>
          </a:bodyPr>
          <a:lstStyle/>
          <a:p>
            <a:r>
              <a:rPr lang="de-DE" b="1" dirty="0" err="1">
                <a:solidFill>
                  <a:schemeClr val="accent1"/>
                </a:solidFill>
                <a:latin typeface="Times New Roman" panose="02020603050405020304" pitchFamily="18" charset="0"/>
                <a:ea typeface="Times New Roman" panose="02020603050405020304" pitchFamily="18" charset="0"/>
              </a:rPr>
              <a:t>A</a:t>
            </a:r>
            <a:r>
              <a:rPr lang="de-DE" dirty="0" err="1">
                <a:latin typeface="Times New Roman" panose="02020603050405020304" pitchFamily="18" charset="0"/>
                <a:ea typeface="Times New Roman" panose="02020603050405020304" pitchFamily="18" charset="0"/>
              </a:rPr>
              <a:t>cademus</a:t>
            </a:r>
            <a:r>
              <a:rPr lang="de-DE" dirty="0">
                <a:latin typeface="Times New Roman" panose="020206030504050203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είναι μια εταιρεία, που ίδρυσε το Σωματείο PCO- </a:t>
            </a:r>
            <a:r>
              <a:rPr lang="el-GR" dirty="0" err="1">
                <a:latin typeface="Times New Roman" panose="02020603050405020304" pitchFamily="18" charset="0"/>
                <a:ea typeface="Times New Roman" panose="02020603050405020304" pitchFamily="18" charset="0"/>
              </a:rPr>
              <a:t>Poklicni</a:t>
            </a:r>
            <a:r>
              <a:rPr lang="el-GR" dirty="0">
                <a:latin typeface="Times New Roman" panose="02020603050405020304" pitchFamily="18" charset="0"/>
                <a:ea typeface="Times New Roman" panose="02020603050405020304" pitchFamily="18" charset="0"/>
              </a:rPr>
              <a:t> </a:t>
            </a:r>
            <a:r>
              <a:rPr lang="el-GR" dirty="0" err="1">
                <a:latin typeface="Times New Roman" panose="02020603050405020304" pitchFamily="18" charset="0"/>
                <a:ea typeface="Times New Roman" panose="02020603050405020304" pitchFamily="18" charset="0"/>
              </a:rPr>
              <a:t>center</a:t>
            </a:r>
            <a:r>
              <a:rPr lang="el-GR" dirty="0">
                <a:latin typeface="Times New Roman" panose="02020603050405020304" pitchFamily="18" charset="0"/>
                <a:ea typeface="Times New Roman" panose="02020603050405020304" pitchFamily="18" charset="0"/>
              </a:rPr>
              <a:t> </a:t>
            </a:r>
            <a:r>
              <a:rPr lang="el-GR" dirty="0" err="1">
                <a:latin typeface="Times New Roman" panose="02020603050405020304" pitchFamily="18" charset="0"/>
                <a:ea typeface="Times New Roman" panose="02020603050405020304" pitchFamily="18" charset="0"/>
              </a:rPr>
              <a:t>Obala</a:t>
            </a:r>
            <a:r>
              <a:rPr lang="el-GR" dirty="0">
                <a:latin typeface="Times New Roman" panose="02020603050405020304" pitchFamily="18" charset="0"/>
                <a:ea typeface="Times New Roman" panose="02020603050405020304" pitchFamily="18" charset="0"/>
              </a:rPr>
              <a:t>. </a:t>
            </a:r>
            <a:endParaRPr lang="de-AT" dirty="0"/>
          </a:p>
        </p:txBody>
      </p:sp>
      <p:sp>
        <p:nvSpPr>
          <p:cNvPr id="10" name="Pravokotnik 9"/>
          <p:cNvSpPr/>
          <p:nvPr/>
        </p:nvSpPr>
        <p:spPr>
          <a:xfrm>
            <a:off x="796339" y="4123409"/>
            <a:ext cx="4135701" cy="1477328"/>
          </a:xfrm>
          <a:prstGeom prst="rect">
            <a:avLst/>
          </a:prstGeom>
        </p:spPr>
        <p:txBody>
          <a:bodyPr wrap="square">
            <a:spAutoFit/>
          </a:bodyPr>
          <a:lstStyle/>
          <a:p>
            <a:r>
              <a:rPr lang="el-GR" b="1" dirty="0">
                <a:solidFill>
                  <a:schemeClr val="accent1"/>
                </a:solidFill>
                <a:latin typeface="Calibri" panose="020F0502020204030204" pitchFamily="34" charset="0"/>
                <a:cs typeface="Calibri" panose="020F0502020204030204" pitchFamily="34" charset="0"/>
              </a:rPr>
              <a:t>Σ</a:t>
            </a:r>
            <a:r>
              <a:rPr lang="el-GR" dirty="0">
                <a:latin typeface="Calibri" panose="020F0502020204030204" pitchFamily="34" charset="0"/>
                <a:cs typeface="Calibri" panose="020F0502020204030204" pitchFamily="34" charset="0"/>
              </a:rPr>
              <a:t>τόχος και ευχή του </a:t>
            </a:r>
            <a:r>
              <a:rPr lang="el-GR" dirty="0" err="1">
                <a:latin typeface="Calibri" panose="020F0502020204030204" pitchFamily="34" charset="0"/>
                <a:cs typeface="Calibri" panose="020F0502020204030204" pitchFamily="34" charset="0"/>
              </a:rPr>
              <a:t>Academus</a:t>
            </a:r>
            <a:r>
              <a:rPr lang="el-GR" dirty="0">
                <a:latin typeface="Calibri" panose="020F0502020204030204" pitchFamily="34" charset="0"/>
                <a:cs typeface="Calibri" panose="020F0502020204030204" pitchFamily="34" charset="0"/>
              </a:rPr>
              <a:t> είναι να περιορίσει τόσο τα μαθησιακά προβλήματα ώστε η σχολική καθημερινότητα να μην προκαλεί στρες, αλλά ευχαρίστηση. </a:t>
            </a:r>
          </a:p>
        </p:txBody>
      </p:sp>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5082223"/>
            <a:ext cx="3044537" cy="2283403"/>
          </a:xfrm>
          <a:prstGeom prst="rect">
            <a:avLst/>
          </a:prstGeom>
        </p:spPr>
      </p:pic>
      <p:pic>
        <p:nvPicPr>
          <p:cNvPr id="12" name="Slika 11"/>
          <p:cNvPicPr>
            <a:picLocks noChangeAspect="1"/>
          </p:cNvPicPr>
          <p:nvPr/>
        </p:nvPicPr>
        <p:blipFill rotWithShape="1">
          <a:blip r:embed="rId6" cstate="print">
            <a:extLst>
              <a:ext uri="{28A0092B-C50C-407E-A947-70E740481C1C}">
                <a14:useLocalDpi xmlns:a14="http://schemas.microsoft.com/office/drawing/2010/main" val="0"/>
              </a:ext>
            </a:extLst>
          </a:blip>
          <a:srcRect l="22438" t="33639" r="27163"/>
          <a:stretch/>
        </p:blipFill>
        <p:spPr>
          <a:xfrm>
            <a:off x="6700994" y="1166398"/>
            <a:ext cx="2306835" cy="1754412"/>
          </a:xfrm>
          <a:prstGeom prst="rect">
            <a:avLst/>
          </a:prstGeom>
        </p:spPr>
      </p:pic>
      <p:sp>
        <p:nvSpPr>
          <p:cNvPr id="17" name="Ορθογώνιο 16">
            <a:extLst>
              <a:ext uri="{FF2B5EF4-FFF2-40B4-BE49-F238E27FC236}">
                <a16:creationId xmlns:a16="http://schemas.microsoft.com/office/drawing/2014/main" id="{34F5078F-37F7-B145-B0A2-72C357D22824}"/>
              </a:ext>
            </a:extLst>
          </p:cNvPr>
          <p:cNvSpPr/>
          <p:nvPr/>
        </p:nvSpPr>
        <p:spPr>
          <a:xfrm>
            <a:off x="539552" y="2551837"/>
            <a:ext cx="6318448" cy="1200329"/>
          </a:xfrm>
          <a:prstGeom prst="rect">
            <a:avLst/>
          </a:prstGeom>
        </p:spPr>
        <p:txBody>
          <a:bodyPr wrap="square">
            <a:spAutoFit/>
          </a:bodyPr>
          <a:lstStyle/>
          <a:p>
            <a:r>
              <a:rPr lang="el-GR"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Δ</a:t>
            </a:r>
            <a:r>
              <a:rPr lang="el-GR" dirty="0">
                <a:latin typeface="Calibri" panose="020F0502020204030204" pitchFamily="34" charset="0"/>
                <a:ea typeface="Times New Roman" panose="02020603050405020304" pitchFamily="18" charset="0"/>
                <a:cs typeface="Calibri" panose="020F0502020204030204" pitchFamily="34" charset="0"/>
              </a:rPr>
              <a:t>ραστηριότητες: Ενισχυτική διδασκαλία ειδικά σε παιδιά με μαθησιακές δυσκολίες, υποστήριξη γονέων σε ζητήματα μαθησιακά, σχολικά και προσωπικά, βοήθεια στην οργάνωση του διαβάσματος σε παιδιά χωρισμένων γονέων κ.α.  </a:t>
            </a:r>
            <a:endParaRPr lang="el-G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190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260648"/>
            <a:ext cx="7467600" cy="567261"/>
          </a:xfrm>
        </p:spPr>
        <p:txBody>
          <a:bodyPr>
            <a:noAutofit/>
          </a:bodyPr>
          <a:lstStyle/>
          <a:p>
            <a:pPr algn="ctr"/>
            <a:r>
              <a:rPr lang="el-GR" sz="3200" b="1" dirty="0">
                <a:latin typeface="Calibri" panose="020F0502020204030204" pitchFamily="34" charset="0"/>
              </a:rPr>
              <a:t>Η </a:t>
            </a:r>
            <a:r>
              <a:rPr lang="el-GR" sz="3200" b="1" dirty="0" err="1">
                <a:latin typeface="Calibri" panose="020F0502020204030204" pitchFamily="34" charset="0"/>
              </a:rPr>
              <a:t>κοινοπραξ</a:t>
            </a:r>
            <a:r>
              <a:rPr lang="en-US" sz="3200" b="1" dirty="0" err="1">
                <a:latin typeface="Calibri" panose="020F0502020204030204" pitchFamily="34" charset="0"/>
              </a:rPr>
              <a:t>ί</a:t>
            </a:r>
            <a:r>
              <a:rPr lang="el-GR" sz="3200" b="1" dirty="0">
                <a:latin typeface="Calibri" panose="020F0502020204030204" pitchFamily="34" charset="0"/>
              </a:rPr>
              <a:t>α μας</a:t>
            </a:r>
            <a:endParaRPr lang="de-DE" sz="3200" b="1" dirty="0">
              <a:latin typeface="Calibri" panose="020F0502020204030204" pitchFamily="34" charset="0"/>
            </a:endParaRPr>
          </a:p>
        </p:txBody>
      </p:sp>
      <p:sp>
        <p:nvSpPr>
          <p:cNvPr id="14" name="Inhaltsplatzhalter 13"/>
          <p:cNvSpPr>
            <a:spLocks noGrp="1"/>
          </p:cNvSpPr>
          <p:nvPr>
            <p:ph idx="1"/>
          </p:nvPr>
        </p:nvSpPr>
        <p:spPr>
          <a:xfrm>
            <a:off x="45642" y="6797278"/>
            <a:ext cx="4207553" cy="442002"/>
          </a:xfrm>
        </p:spPr>
        <p:txBody>
          <a:bodyPr>
            <a:normAutofit fontScale="85000" lnSpcReduction="20000"/>
          </a:bodyPr>
          <a:lstStyle/>
          <a:p>
            <a:endParaRPr lang="bg-BG" sz="3300" dirty="0">
              <a:latin typeface="Calibri" pitchFamily="34" charset="0"/>
              <a:cs typeface="Calibri" pitchFamily="34" charset="0"/>
            </a:endParaRPr>
          </a:p>
          <a:p>
            <a:pPr marL="0" indent="0">
              <a:buNone/>
            </a:pPr>
            <a:endParaRPr lang="bg-BG" sz="3300" dirty="0">
              <a:latin typeface="Calibri" pitchFamily="34" charset="0"/>
              <a:cs typeface="Calibri" pitchFamily="34" charset="0"/>
            </a:endParaRPr>
          </a:p>
          <a:p>
            <a:endParaRPr lang="en-US" sz="3300" dirty="0">
              <a:latin typeface="Calibri" pitchFamily="34" charset="0"/>
              <a:cs typeface="Calibri" pitchFamily="34" charset="0"/>
            </a:endParaRPr>
          </a:p>
          <a:p>
            <a:endParaRPr lang="bg-BG" sz="3300" dirty="0">
              <a:latin typeface="Calibri" pitchFamily="34" charset="0"/>
              <a:cs typeface="Calibri" pitchFamily="34" charset="0"/>
            </a:endParaRPr>
          </a:p>
          <a:p>
            <a:pPr marL="0" indent="0">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8</a:t>
            </a:fld>
            <a:endParaRPr lang="de-DE" dirty="0"/>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sp>
        <p:nvSpPr>
          <p:cNvPr id="2" name="Rectangle 1"/>
          <p:cNvSpPr/>
          <p:nvPr/>
        </p:nvSpPr>
        <p:spPr>
          <a:xfrm>
            <a:off x="54405" y="777478"/>
            <a:ext cx="6702068" cy="646331"/>
          </a:xfrm>
          <a:prstGeom prst="rect">
            <a:avLst/>
          </a:prstGeom>
        </p:spPr>
        <p:txBody>
          <a:bodyPr wrap="square">
            <a:spAutoFit/>
          </a:bodyPr>
          <a:lstStyle/>
          <a:p>
            <a:r>
              <a:rPr lang="el-GR" b="1" dirty="0" err="1">
                <a:solidFill>
                  <a:schemeClr val="accent1">
                    <a:lumMod val="75000"/>
                  </a:schemeClr>
                </a:solidFill>
                <a:latin typeface="Calibri" panose="020F0502020204030204" pitchFamily="34" charset="0"/>
                <a:cs typeface="Calibri" panose="020F0502020204030204" pitchFamily="34" charset="0"/>
              </a:rPr>
              <a:t>Χαιρετισμο</a:t>
            </a:r>
            <a:r>
              <a:rPr lang="en-US" b="1" dirty="0" err="1">
                <a:solidFill>
                  <a:schemeClr val="accent1">
                    <a:lumMod val="75000"/>
                  </a:schemeClr>
                </a:solidFill>
                <a:latin typeface="Calibri" panose="020F0502020204030204" pitchFamily="34" charset="0"/>
                <a:cs typeface="Calibri" panose="020F0502020204030204" pitchFamily="34" charset="0"/>
              </a:rPr>
              <a:t>ύ</a:t>
            </a:r>
            <a:r>
              <a:rPr lang="el-GR" b="1" dirty="0">
                <a:solidFill>
                  <a:schemeClr val="accent1">
                    <a:lumMod val="75000"/>
                  </a:schemeClr>
                </a:solidFill>
                <a:latin typeface="Calibri" panose="020F0502020204030204" pitchFamily="34" charset="0"/>
                <a:cs typeface="Calibri" panose="020F0502020204030204" pitchFamily="34" charset="0"/>
              </a:rPr>
              <a:t>ς</a:t>
            </a:r>
            <a:r>
              <a:rPr lang="en-US" b="1" dirty="0">
                <a:solidFill>
                  <a:schemeClr val="accent1">
                    <a:lumMod val="75000"/>
                  </a:schemeClr>
                </a:solidFill>
                <a:latin typeface="Calibri" panose="020F0502020204030204" pitchFamily="34" charset="0"/>
                <a:cs typeface="Calibri" panose="020F0502020204030204" pitchFamily="34" charset="0"/>
              </a:rPr>
              <a:t>:</a:t>
            </a:r>
            <a:r>
              <a:rPr lang="bg-BG" b="1" dirty="0">
                <a:latin typeface="Calibri" pitchFamily="34" charset="0"/>
                <a:cs typeface="Calibri" pitchFamily="34" charset="0"/>
              </a:rPr>
              <a:t> </a:t>
            </a:r>
            <a:r>
              <a:rPr lang="de-DE" b="1" dirty="0">
                <a:solidFill>
                  <a:schemeClr val="tx1">
                    <a:lumMod val="75000"/>
                    <a:lumOff val="25000"/>
                  </a:schemeClr>
                </a:solidFill>
                <a:latin typeface="Calibri" panose="020F0502020204030204" pitchFamily="34" charset="0"/>
                <a:cs typeface="Calibri" panose="020F0502020204030204" pitchFamily="34" charset="0"/>
              </a:rPr>
              <a:t>Österreichische Gesellschaft für </a:t>
            </a:r>
            <a:r>
              <a:rPr lang="de-DE" b="1" dirty="0" err="1">
                <a:solidFill>
                  <a:schemeClr val="tx1">
                    <a:lumMod val="75000"/>
                    <a:lumOff val="25000"/>
                  </a:schemeClr>
                </a:solidFill>
                <a:latin typeface="Calibri" panose="020F0502020204030204" pitchFamily="34" charset="0"/>
                <a:cs typeface="Calibri" panose="020F0502020204030204" pitchFamily="34" charset="0"/>
              </a:rPr>
              <a:t>Kinderphilosohie</a:t>
            </a:r>
            <a:r>
              <a:rPr lang="de-DE" b="1" dirty="0">
                <a:solidFill>
                  <a:schemeClr val="tx1">
                    <a:lumMod val="75000"/>
                    <a:lumOff val="25000"/>
                  </a:schemeClr>
                </a:solidFill>
                <a:latin typeface="Calibri" panose="020F0502020204030204" pitchFamily="34" charset="0"/>
                <a:cs typeface="Calibri" panose="020F0502020204030204" pitchFamily="34" charset="0"/>
              </a:rPr>
              <a:t>/</a:t>
            </a:r>
            <a:r>
              <a:rPr lang="el-GR" b="1" dirty="0">
                <a:solidFill>
                  <a:schemeClr val="tx1">
                    <a:lumMod val="75000"/>
                    <a:lumOff val="25000"/>
                  </a:schemeClr>
                </a:solidFill>
                <a:latin typeface="Calibri" panose="020F0502020204030204" pitchFamily="34" charset="0"/>
                <a:cs typeface="Calibri" panose="020F0502020204030204" pitchFamily="34" charset="0"/>
              </a:rPr>
              <a:t> </a:t>
            </a:r>
            <a:r>
              <a:rPr lang="de-DE" b="1" dirty="0">
                <a:solidFill>
                  <a:schemeClr val="tx1">
                    <a:lumMod val="75000"/>
                    <a:lumOff val="25000"/>
                  </a:schemeClr>
                </a:solidFill>
                <a:latin typeface="Calibri" panose="020F0502020204030204" pitchFamily="34" charset="0"/>
                <a:cs typeface="Calibri" panose="020F0502020204030204" pitchFamily="34" charset="0"/>
              </a:rPr>
              <a:t>ACPC Austrian </a:t>
            </a:r>
            <a:r>
              <a:rPr lang="de-DE" b="1" dirty="0" err="1">
                <a:solidFill>
                  <a:schemeClr val="tx1">
                    <a:lumMod val="75000"/>
                    <a:lumOff val="25000"/>
                  </a:schemeClr>
                </a:solidFill>
                <a:latin typeface="Calibri" panose="020F0502020204030204" pitchFamily="34" charset="0"/>
                <a:cs typeface="Calibri" panose="020F0502020204030204" pitchFamily="34" charset="0"/>
              </a:rPr>
              <a:t>Centre</a:t>
            </a:r>
            <a:r>
              <a:rPr lang="de-DE" b="1" dirty="0">
                <a:solidFill>
                  <a:schemeClr val="tx1">
                    <a:lumMod val="75000"/>
                    <a:lumOff val="25000"/>
                  </a:schemeClr>
                </a:solidFill>
                <a:latin typeface="Calibri" panose="020F0502020204030204" pitchFamily="34" charset="0"/>
                <a:cs typeface="Calibri" panose="020F0502020204030204" pitchFamily="34" charset="0"/>
              </a:rPr>
              <a:t> </a:t>
            </a:r>
            <a:r>
              <a:rPr lang="de-DE" b="1" dirty="0" err="1">
                <a:solidFill>
                  <a:schemeClr val="tx1">
                    <a:lumMod val="75000"/>
                    <a:lumOff val="25000"/>
                  </a:schemeClr>
                </a:solidFill>
                <a:latin typeface="Calibri" panose="020F0502020204030204" pitchFamily="34" charset="0"/>
                <a:cs typeface="Calibri" panose="020F0502020204030204" pitchFamily="34" charset="0"/>
              </a:rPr>
              <a:t>of</a:t>
            </a:r>
            <a:r>
              <a:rPr lang="de-DE" b="1" dirty="0">
                <a:solidFill>
                  <a:schemeClr val="tx1">
                    <a:lumMod val="75000"/>
                    <a:lumOff val="25000"/>
                  </a:schemeClr>
                </a:solidFill>
                <a:latin typeface="Calibri" panose="020F0502020204030204" pitchFamily="34" charset="0"/>
                <a:cs typeface="Calibri" panose="020F0502020204030204" pitchFamily="34" charset="0"/>
              </a:rPr>
              <a:t> Philosophy </a:t>
            </a:r>
            <a:r>
              <a:rPr lang="de-DE" b="1" dirty="0" err="1">
                <a:solidFill>
                  <a:schemeClr val="tx1">
                    <a:lumMod val="75000"/>
                    <a:lumOff val="25000"/>
                  </a:schemeClr>
                </a:solidFill>
                <a:latin typeface="Calibri" panose="020F0502020204030204" pitchFamily="34" charset="0"/>
                <a:cs typeface="Calibri" panose="020F0502020204030204" pitchFamily="34" charset="0"/>
              </a:rPr>
              <a:t>with</a:t>
            </a:r>
            <a:r>
              <a:rPr lang="de-DE" b="1" dirty="0">
                <a:solidFill>
                  <a:schemeClr val="tx1">
                    <a:lumMod val="75000"/>
                    <a:lumOff val="25000"/>
                  </a:schemeClr>
                </a:solidFill>
                <a:latin typeface="Calibri" panose="020F0502020204030204" pitchFamily="34" charset="0"/>
                <a:cs typeface="Calibri" panose="020F0502020204030204" pitchFamily="34" charset="0"/>
              </a:rPr>
              <a:t> </a:t>
            </a:r>
            <a:r>
              <a:rPr lang="de-DE" b="1" dirty="0" err="1">
                <a:solidFill>
                  <a:schemeClr val="tx1">
                    <a:lumMod val="75000"/>
                    <a:lumOff val="25000"/>
                  </a:schemeClr>
                </a:solidFill>
                <a:latin typeface="Calibri" panose="020F0502020204030204" pitchFamily="34" charset="0"/>
                <a:cs typeface="Calibri" panose="020F0502020204030204" pitchFamily="34" charset="0"/>
              </a:rPr>
              <a:t>Children</a:t>
            </a:r>
            <a:r>
              <a:rPr lang="de-DE" b="1" dirty="0">
                <a:solidFill>
                  <a:schemeClr val="tx1">
                    <a:lumMod val="75000"/>
                    <a:lumOff val="25000"/>
                  </a:schemeClr>
                </a:solidFill>
                <a:latin typeface="Calibri" panose="020F0502020204030204" pitchFamily="34" charset="0"/>
                <a:cs typeface="Calibri" panose="020F0502020204030204" pitchFamily="34" charset="0"/>
              </a:rPr>
              <a:t> and Youth </a:t>
            </a:r>
            <a:endParaRPr lang="bg-BG"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026" name="Picture 2" descr="C:\Users\Daniela\Desktop\Logo_AC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09" y="6093040"/>
            <a:ext cx="4320480" cy="630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45906" y="1497977"/>
            <a:ext cx="4830150" cy="5057795"/>
          </a:xfrm>
          <a:prstGeom prst="rect">
            <a:avLst/>
          </a:prstGeom>
          <a:noFill/>
        </p:spPr>
        <p:txBody>
          <a:bodyPr wrap="square" rtlCol="0">
            <a:spAutoFit/>
          </a:bodyPr>
          <a:lstStyle/>
          <a:p>
            <a:pPr marL="342900" indent="-342900" defTabSz="457200">
              <a:spcBef>
                <a:spcPts val="1000"/>
              </a:spcBef>
              <a:buClr>
                <a:srgbClr val="5FCBEF"/>
              </a:buClr>
              <a:buSzPct val="80000"/>
              <a:buFont typeface="Wingdings 3" charset="2"/>
              <a:buChar char=""/>
            </a:pPr>
            <a:r>
              <a:rPr lang="el-GR" b="1" dirty="0">
                <a:solidFill>
                  <a:schemeClr val="accent1">
                    <a:lumMod val="75000"/>
                  </a:schemeClr>
                </a:solidFill>
                <a:latin typeface="Calibri" panose="020F0502020204030204" pitchFamily="34" charset="0"/>
                <a:cs typeface="Calibri" panose="020F0502020204030204" pitchFamily="34" charset="0"/>
              </a:rPr>
              <a:t>Τ</a:t>
            </a:r>
            <a:r>
              <a:rPr lang="el-GR" dirty="0">
                <a:latin typeface="Calibri" panose="020F0502020204030204" pitchFamily="34" charset="0"/>
                <a:cs typeface="Calibri" panose="020F0502020204030204" pitchFamily="34" charset="0"/>
              </a:rPr>
              <a:t>ο Ινστιτούτο για τη Φιλοσοφία των παιδιών και των εφήβων, το οποίο υπόκειται στην Αυστριακή Εταιρεία για την παιδική φιλοσοφία, υφίσταται από το 1985 και είναι το πρώτο αυτής της κατεύθυνσης στην Ευρώπη. </a:t>
            </a:r>
            <a:endParaRPr lang="de-DE"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defTabSz="457200">
              <a:spcBef>
                <a:spcPts val="1000"/>
              </a:spcBef>
              <a:buClr>
                <a:srgbClr val="5FCBEF"/>
              </a:buClr>
              <a:buSzPct val="80000"/>
              <a:buFont typeface="Wingdings 3" charset="2"/>
              <a:buChar char=""/>
            </a:pPr>
            <a:r>
              <a:rPr lang="el-GR" b="1" dirty="0">
                <a:solidFill>
                  <a:schemeClr val="accent1">
                    <a:lumMod val="75000"/>
                  </a:schemeClr>
                </a:solidFill>
                <a:latin typeface="Calibri" panose="020F0502020204030204" pitchFamily="34" charset="0"/>
                <a:cs typeface="Calibri" panose="020F0502020204030204" pitchFamily="34" charset="0"/>
              </a:rPr>
              <a:t>Ο</a:t>
            </a:r>
            <a:r>
              <a:rPr lang="el-GR" dirty="0">
                <a:latin typeface="Calibri" panose="020F0502020204030204" pitchFamily="34" charset="0"/>
                <a:cs typeface="Calibri" panose="020F0502020204030204" pitchFamily="34" charset="0"/>
              </a:rPr>
              <a:t>ι εργασίες του εστιάζουν στην έρευνα, την εκπαίδευση και την μετεκπαίδευση των παιδιών, των εφήβων και των ενηλίκων, συμβουλευτική παιδαγωγικής κατεύθυνσης, ερευνητικά και ευρωπαϊκά προγράμματα, διεθνή συνέδρια, συμπόσια, εργαστήρια, ανάπτυξη εργασιακού και διδακτικού υλικού, φιλοσοφικό συμβουλευτικό κέντρο, αρχειοθέτηση της βιβλιογραφίας όπως και κέντρο τεκμηρίωσης. </a:t>
            </a:r>
          </a:p>
          <a:p>
            <a:pPr marL="342900" lvl="0" indent="-342900" defTabSz="457200">
              <a:spcBef>
                <a:spcPts val="1000"/>
              </a:spcBef>
              <a:buClr>
                <a:srgbClr val="5FCBEF"/>
              </a:buClr>
              <a:buSzPct val="80000"/>
              <a:buFont typeface="Wingdings 3" charset="2"/>
              <a:buChar char=""/>
            </a:pPr>
            <a:endParaRPr lang="de-DE"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2" descr="Z:\Fotos\2011-05-16 VP Karl\11Karl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700" y="1611123"/>
            <a:ext cx="3255079" cy="21665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SCN23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301615"/>
            <a:ext cx="2591590" cy="154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Z:\Theresa Sammer\Fotos\Tag der Kinderrechte\IMG_778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40"/>
          <a:stretch/>
        </p:blipFill>
        <p:spPr bwMode="auto">
          <a:xfrm>
            <a:off x="6817748" y="4723092"/>
            <a:ext cx="2115751" cy="1924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EU-Projekte 2017-19\DIALOG\FOTO\Fotos einzelner Werke BG BRG Pestalozzi\C920133C-76EF-4D1D-8B9C-C2AE404574A3.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3583" y="3861048"/>
            <a:ext cx="87717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170F4766-09E6-45FF-BD97-E0FA82A6CF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192" y="5154069"/>
            <a:ext cx="1022531" cy="143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99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539552" y="692696"/>
            <a:ext cx="7467600" cy="567261"/>
          </a:xfrm>
        </p:spPr>
        <p:txBody>
          <a:bodyPr>
            <a:normAutofit fontScale="90000"/>
          </a:bodyPr>
          <a:lstStyle/>
          <a:p>
            <a:pPr algn="ctr"/>
            <a:r>
              <a:rPr lang="el-GR" b="1" dirty="0">
                <a:latin typeface="Calibri" panose="020F0502020204030204" pitchFamily="34" charset="0"/>
              </a:rPr>
              <a:t>Ηθικές αξίες της ζωής</a:t>
            </a:r>
            <a:br>
              <a:rPr lang="el-GR" b="1" dirty="0">
                <a:latin typeface="Calibri" panose="020F0502020204030204" pitchFamily="34" charset="0"/>
              </a:rPr>
            </a:br>
            <a:endParaRPr lang="de-DE" b="1" dirty="0">
              <a:latin typeface="Calibri" panose="020F0502020204030204" pitchFamily="34" charset="0"/>
            </a:endParaRPr>
          </a:p>
        </p:txBody>
      </p:sp>
      <p:sp>
        <p:nvSpPr>
          <p:cNvPr id="14" name="Inhaltsplatzhalter 13"/>
          <p:cNvSpPr>
            <a:spLocks noGrp="1"/>
          </p:cNvSpPr>
          <p:nvPr>
            <p:ph idx="1"/>
          </p:nvPr>
        </p:nvSpPr>
        <p:spPr>
          <a:xfrm>
            <a:off x="755576" y="1340767"/>
            <a:ext cx="7148788" cy="4435179"/>
          </a:xfrm>
        </p:spPr>
        <p:txBody>
          <a:bodyPr>
            <a:normAutofit/>
          </a:bodyPr>
          <a:lstStyle/>
          <a:p>
            <a:pPr marL="0" indent="0">
              <a:buNone/>
            </a:pPr>
            <a:endParaRPr lang="el-GR" sz="2800" b="1" dirty="0">
              <a:solidFill>
                <a:schemeClr val="accent1">
                  <a:lumMod val="75000"/>
                </a:schemeClr>
              </a:solidFill>
              <a:latin typeface="Calibri" panose="020F0502020204030204" pitchFamily="34" charset="0"/>
              <a:cs typeface="Calibri" panose="020F0502020204030204" pitchFamily="34" charset="0"/>
            </a:endParaRPr>
          </a:p>
          <a:p>
            <a:endParaRPr lang="el-GR" dirty="0"/>
          </a:p>
          <a:p>
            <a:pPr marL="0" indent="0">
              <a:buNone/>
            </a:pPr>
            <a:r>
              <a:rPr lang="el-GR" b="1" dirty="0">
                <a:solidFill>
                  <a:schemeClr val="accent1">
                    <a:lumMod val="50000"/>
                  </a:schemeClr>
                </a:solidFill>
              </a:rPr>
              <a:t>Σεβασμός</a:t>
            </a:r>
          </a:p>
          <a:p>
            <a:pPr marL="0" indent="0">
              <a:buNone/>
            </a:pPr>
            <a:endParaRPr lang="bg-BG" sz="1100" dirty="0">
              <a:latin typeface="Calibri" panose="020F0502020204030204" pitchFamily="34" charset="0"/>
            </a:endParaRPr>
          </a:p>
          <a:p>
            <a:pPr marL="0" indent="0" algn="ctr">
              <a:buNone/>
            </a:pPr>
            <a:endParaRPr lang="bg-BG" dirty="0">
              <a:latin typeface="Calibri" panose="020F0502020204030204" pitchFamily="34" charset="0"/>
            </a:endParaRPr>
          </a:p>
          <a:p>
            <a:pPr marL="0" indent="0" algn="ctr">
              <a:buNone/>
            </a:pPr>
            <a:endParaRPr lang="de-DE" dirty="0">
              <a:latin typeface="Calibri" panose="020F0502020204030204" pitchFamily="34" charset="0"/>
            </a:endParaRPr>
          </a:p>
          <a:p>
            <a:pPr marL="0" indent="0" algn="ctr">
              <a:buNone/>
            </a:pPr>
            <a:endParaRPr lang="de-DE" dirty="0">
              <a:latin typeface="Calibri" panose="020F0502020204030204" pitchFamily="34" charset="0"/>
            </a:endParaRPr>
          </a:p>
        </p:txBody>
      </p:sp>
      <p:sp>
        <p:nvSpPr>
          <p:cNvPr id="11" name="Foliennummernplatzhalter 10"/>
          <p:cNvSpPr>
            <a:spLocks noGrp="1"/>
          </p:cNvSpPr>
          <p:nvPr>
            <p:ph type="sldNum" sz="quarter" idx="12"/>
          </p:nvPr>
        </p:nvSpPr>
        <p:spPr/>
        <p:txBody>
          <a:bodyPr/>
          <a:lstStyle/>
          <a:p>
            <a:fld id="{EDCDEB73-110A-4994-A7DA-410F1EE23492}" type="slidenum">
              <a:rPr lang="de-DE" smtClean="0"/>
              <a:pPr/>
              <a:t>9</a:t>
            </a:fld>
            <a:endParaRPr lang="de-DE"/>
          </a:p>
        </p:txBody>
      </p:sp>
      <p:pic>
        <p:nvPicPr>
          <p:cNvPr id="7" name="Grafik 5"/>
          <p:cNvPicPr>
            <a:picLocks noChangeAspect="1"/>
          </p:cNvPicPr>
          <p:nvPr/>
        </p:nvPicPr>
        <p:blipFill>
          <a:blip r:embed="rId2"/>
          <a:stretch>
            <a:fillRect/>
          </a:stretch>
        </p:blipFill>
        <p:spPr>
          <a:xfrm>
            <a:off x="6852333" y="712502"/>
            <a:ext cx="1639966" cy="426757"/>
          </a:xfrm>
          <a:prstGeom prst="rect">
            <a:avLst/>
          </a:prstGeom>
        </p:spPr>
      </p:pic>
      <p:pic>
        <p:nvPicPr>
          <p:cNvPr id="8" name="Picture 7" descr="E:\Proekti\Aktualni\Lernwerkstatt_Europa\PODIGIKOM\Izpalnenie\Verbreitung\Multiplikatorenveranstaltung\Fotolia_128967084_Subscription_Monthly_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675" y="5461000"/>
            <a:ext cx="2085723" cy="1210904"/>
          </a:xfrm>
          <a:prstGeom prst="rect">
            <a:avLst/>
          </a:prstGeom>
          <a:noFill/>
          <a:ln>
            <a:noFill/>
          </a:ln>
        </p:spPr>
      </p:pic>
      <p:sp>
        <p:nvSpPr>
          <p:cNvPr id="4" name="Έλλειψη 3">
            <a:extLst>
              <a:ext uri="{FF2B5EF4-FFF2-40B4-BE49-F238E27FC236}">
                <a16:creationId xmlns:a16="http://schemas.microsoft.com/office/drawing/2014/main" id="{92AF7FDC-9754-644C-8E28-2B768A6D726A}"/>
              </a:ext>
            </a:extLst>
          </p:cNvPr>
          <p:cNvSpPr/>
          <p:nvPr/>
        </p:nvSpPr>
        <p:spPr>
          <a:xfrm>
            <a:off x="2915816" y="2168860"/>
            <a:ext cx="2592288"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ΗΘΙΚΗ</a:t>
            </a:r>
          </a:p>
        </p:txBody>
      </p:sp>
      <p:sp>
        <p:nvSpPr>
          <p:cNvPr id="5" name="TextBox 4">
            <a:extLst>
              <a:ext uri="{FF2B5EF4-FFF2-40B4-BE49-F238E27FC236}">
                <a16:creationId xmlns:a16="http://schemas.microsoft.com/office/drawing/2014/main" id="{33E9A2CB-E497-774E-B377-CF000CB53A27}"/>
              </a:ext>
            </a:extLst>
          </p:cNvPr>
          <p:cNvSpPr txBox="1"/>
          <p:nvPr/>
        </p:nvSpPr>
        <p:spPr>
          <a:xfrm>
            <a:off x="1475655" y="1640797"/>
            <a:ext cx="1620179" cy="369332"/>
          </a:xfrm>
          <a:prstGeom prst="rect">
            <a:avLst/>
          </a:prstGeom>
          <a:noFill/>
        </p:spPr>
        <p:txBody>
          <a:bodyPr wrap="square" rtlCol="0">
            <a:spAutoFit/>
          </a:bodyPr>
          <a:lstStyle/>
          <a:p>
            <a:r>
              <a:rPr lang="el-GR" dirty="0">
                <a:solidFill>
                  <a:schemeClr val="bg2">
                    <a:lumMod val="25000"/>
                  </a:schemeClr>
                </a:solidFill>
              </a:rPr>
              <a:t>Ελευθερία</a:t>
            </a:r>
          </a:p>
        </p:txBody>
      </p:sp>
      <p:sp>
        <p:nvSpPr>
          <p:cNvPr id="6" name="TextBox 5">
            <a:extLst>
              <a:ext uri="{FF2B5EF4-FFF2-40B4-BE49-F238E27FC236}">
                <a16:creationId xmlns:a16="http://schemas.microsoft.com/office/drawing/2014/main" id="{450523DB-402E-1A44-BCE8-67656AB547F8}"/>
              </a:ext>
            </a:extLst>
          </p:cNvPr>
          <p:cNvSpPr txBox="1"/>
          <p:nvPr/>
        </p:nvSpPr>
        <p:spPr>
          <a:xfrm flipH="1">
            <a:off x="6181854" y="3900975"/>
            <a:ext cx="1440159" cy="369332"/>
          </a:xfrm>
          <a:prstGeom prst="rect">
            <a:avLst/>
          </a:prstGeom>
          <a:noFill/>
        </p:spPr>
        <p:txBody>
          <a:bodyPr wrap="square" rtlCol="0">
            <a:spAutoFit/>
          </a:bodyPr>
          <a:lstStyle/>
          <a:p>
            <a:r>
              <a:rPr lang="el-GR" b="1" dirty="0">
                <a:solidFill>
                  <a:schemeClr val="accent1">
                    <a:lumMod val="50000"/>
                  </a:schemeClr>
                </a:solidFill>
              </a:rPr>
              <a:t>Ειλικρίνεια</a:t>
            </a:r>
          </a:p>
        </p:txBody>
      </p:sp>
      <p:sp>
        <p:nvSpPr>
          <p:cNvPr id="9" name="TextBox 8">
            <a:extLst>
              <a:ext uri="{FF2B5EF4-FFF2-40B4-BE49-F238E27FC236}">
                <a16:creationId xmlns:a16="http://schemas.microsoft.com/office/drawing/2014/main" id="{0DDFF1BB-AA74-6845-AAA2-D4B41E0282F2}"/>
              </a:ext>
            </a:extLst>
          </p:cNvPr>
          <p:cNvSpPr txBox="1"/>
          <p:nvPr/>
        </p:nvSpPr>
        <p:spPr>
          <a:xfrm>
            <a:off x="6350966" y="2625140"/>
            <a:ext cx="1656186" cy="369332"/>
          </a:xfrm>
          <a:prstGeom prst="rect">
            <a:avLst/>
          </a:prstGeom>
          <a:noFill/>
        </p:spPr>
        <p:txBody>
          <a:bodyPr wrap="square" rtlCol="0">
            <a:spAutoFit/>
          </a:bodyPr>
          <a:lstStyle/>
          <a:p>
            <a:r>
              <a:rPr lang="el-GR" dirty="0"/>
              <a:t> </a:t>
            </a:r>
            <a:r>
              <a:rPr lang="el-GR" b="1" dirty="0">
                <a:solidFill>
                  <a:schemeClr val="accent1">
                    <a:lumMod val="50000"/>
                  </a:schemeClr>
                </a:solidFill>
              </a:rPr>
              <a:t>Ευθύνη</a:t>
            </a:r>
          </a:p>
        </p:txBody>
      </p:sp>
      <p:sp>
        <p:nvSpPr>
          <p:cNvPr id="10" name="TextBox 9">
            <a:extLst>
              <a:ext uri="{FF2B5EF4-FFF2-40B4-BE49-F238E27FC236}">
                <a16:creationId xmlns:a16="http://schemas.microsoft.com/office/drawing/2014/main" id="{8E46A6DB-805A-2F42-8857-63D8AA6A1FF2}"/>
              </a:ext>
            </a:extLst>
          </p:cNvPr>
          <p:cNvSpPr txBox="1"/>
          <p:nvPr/>
        </p:nvSpPr>
        <p:spPr>
          <a:xfrm>
            <a:off x="5831350" y="1718637"/>
            <a:ext cx="1192128" cy="369332"/>
          </a:xfrm>
          <a:prstGeom prst="rect">
            <a:avLst/>
          </a:prstGeom>
          <a:noFill/>
        </p:spPr>
        <p:txBody>
          <a:bodyPr wrap="square" rtlCol="0">
            <a:spAutoFit/>
          </a:bodyPr>
          <a:lstStyle/>
          <a:p>
            <a:r>
              <a:rPr lang="el-GR" dirty="0"/>
              <a:t>Φιλία</a:t>
            </a:r>
          </a:p>
        </p:txBody>
      </p:sp>
      <p:sp>
        <p:nvSpPr>
          <p:cNvPr id="12" name="TextBox 11">
            <a:extLst>
              <a:ext uri="{FF2B5EF4-FFF2-40B4-BE49-F238E27FC236}">
                <a16:creationId xmlns:a16="http://schemas.microsoft.com/office/drawing/2014/main" id="{3BD490FF-3A01-D644-9819-15DBBD11A33C}"/>
              </a:ext>
            </a:extLst>
          </p:cNvPr>
          <p:cNvSpPr txBox="1"/>
          <p:nvPr/>
        </p:nvSpPr>
        <p:spPr>
          <a:xfrm>
            <a:off x="3975936" y="1534111"/>
            <a:ext cx="1192128" cy="369332"/>
          </a:xfrm>
          <a:prstGeom prst="rect">
            <a:avLst/>
          </a:prstGeom>
          <a:noFill/>
        </p:spPr>
        <p:txBody>
          <a:bodyPr wrap="square" rtlCol="0">
            <a:spAutoFit/>
          </a:bodyPr>
          <a:lstStyle/>
          <a:p>
            <a:r>
              <a:rPr lang="el-GR" dirty="0"/>
              <a:t>Αγάπη</a:t>
            </a:r>
          </a:p>
        </p:txBody>
      </p:sp>
      <p:sp>
        <p:nvSpPr>
          <p:cNvPr id="15" name="TextBox 14">
            <a:extLst>
              <a:ext uri="{FF2B5EF4-FFF2-40B4-BE49-F238E27FC236}">
                <a16:creationId xmlns:a16="http://schemas.microsoft.com/office/drawing/2014/main" id="{F77F023B-6CCA-5549-976E-C995A6F29464}"/>
              </a:ext>
            </a:extLst>
          </p:cNvPr>
          <p:cNvSpPr txBox="1"/>
          <p:nvPr/>
        </p:nvSpPr>
        <p:spPr>
          <a:xfrm>
            <a:off x="1043608" y="4255006"/>
            <a:ext cx="1455380" cy="369332"/>
          </a:xfrm>
          <a:prstGeom prst="rect">
            <a:avLst/>
          </a:prstGeom>
          <a:noFill/>
        </p:spPr>
        <p:txBody>
          <a:bodyPr wrap="square" rtlCol="0">
            <a:spAutoFit/>
          </a:bodyPr>
          <a:lstStyle/>
          <a:p>
            <a:r>
              <a:rPr lang="el-GR" dirty="0"/>
              <a:t>Τιμιότητα</a:t>
            </a:r>
          </a:p>
        </p:txBody>
      </p:sp>
      <p:sp>
        <p:nvSpPr>
          <p:cNvPr id="16" name="TextBox 15">
            <a:extLst>
              <a:ext uri="{FF2B5EF4-FFF2-40B4-BE49-F238E27FC236}">
                <a16:creationId xmlns:a16="http://schemas.microsoft.com/office/drawing/2014/main" id="{2D8D2109-E50C-ED45-A005-8DE7D185B8BB}"/>
              </a:ext>
            </a:extLst>
          </p:cNvPr>
          <p:cNvSpPr txBox="1"/>
          <p:nvPr/>
        </p:nvSpPr>
        <p:spPr>
          <a:xfrm>
            <a:off x="1858029" y="5150964"/>
            <a:ext cx="2085723" cy="369332"/>
          </a:xfrm>
          <a:prstGeom prst="rect">
            <a:avLst/>
          </a:prstGeom>
          <a:noFill/>
        </p:spPr>
        <p:txBody>
          <a:bodyPr wrap="square" rtlCol="0">
            <a:spAutoFit/>
          </a:bodyPr>
          <a:lstStyle/>
          <a:p>
            <a:r>
              <a:rPr lang="el-GR" dirty="0"/>
              <a:t>Εμπιστοσύνη</a:t>
            </a:r>
          </a:p>
        </p:txBody>
      </p:sp>
      <p:sp>
        <p:nvSpPr>
          <p:cNvPr id="17" name="TextBox 16">
            <a:extLst>
              <a:ext uri="{FF2B5EF4-FFF2-40B4-BE49-F238E27FC236}">
                <a16:creationId xmlns:a16="http://schemas.microsoft.com/office/drawing/2014/main" id="{020ECF55-56C9-7E42-82A8-8D9410FC9121}"/>
              </a:ext>
            </a:extLst>
          </p:cNvPr>
          <p:cNvSpPr txBox="1"/>
          <p:nvPr/>
        </p:nvSpPr>
        <p:spPr>
          <a:xfrm>
            <a:off x="4325536" y="5217203"/>
            <a:ext cx="1656185" cy="369332"/>
          </a:xfrm>
          <a:prstGeom prst="rect">
            <a:avLst/>
          </a:prstGeom>
          <a:noFill/>
        </p:spPr>
        <p:txBody>
          <a:bodyPr wrap="square" rtlCol="0">
            <a:spAutoFit/>
          </a:bodyPr>
          <a:lstStyle/>
          <a:p>
            <a:r>
              <a:rPr lang="el-GR" dirty="0"/>
              <a:t>Υπομονή </a:t>
            </a:r>
          </a:p>
        </p:txBody>
      </p:sp>
      <p:sp>
        <p:nvSpPr>
          <p:cNvPr id="18" name="TextBox 17">
            <a:extLst>
              <a:ext uri="{FF2B5EF4-FFF2-40B4-BE49-F238E27FC236}">
                <a16:creationId xmlns:a16="http://schemas.microsoft.com/office/drawing/2014/main" id="{FA05CB96-EE7B-D54B-A436-02A6E6DC09AA}"/>
              </a:ext>
            </a:extLst>
          </p:cNvPr>
          <p:cNvSpPr txBox="1"/>
          <p:nvPr/>
        </p:nvSpPr>
        <p:spPr>
          <a:xfrm>
            <a:off x="899592" y="3204501"/>
            <a:ext cx="1819727" cy="369332"/>
          </a:xfrm>
          <a:prstGeom prst="rect">
            <a:avLst/>
          </a:prstGeom>
          <a:noFill/>
        </p:spPr>
        <p:txBody>
          <a:bodyPr wrap="square" rtlCol="0">
            <a:spAutoFit/>
          </a:bodyPr>
          <a:lstStyle/>
          <a:p>
            <a:r>
              <a:rPr lang="el-GR" dirty="0"/>
              <a:t>Δικαιοσύνη</a:t>
            </a:r>
          </a:p>
        </p:txBody>
      </p:sp>
      <p:sp>
        <p:nvSpPr>
          <p:cNvPr id="19" name="TextBox 18">
            <a:extLst>
              <a:ext uri="{FF2B5EF4-FFF2-40B4-BE49-F238E27FC236}">
                <a16:creationId xmlns:a16="http://schemas.microsoft.com/office/drawing/2014/main" id="{B033820C-F1FF-094E-BC9E-66DAAA12D44F}"/>
              </a:ext>
            </a:extLst>
          </p:cNvPr>
          <p:cNvSpPr txBox="1"/>
          <p:nvPr/>
        </p:nvSpPr>
        <p:spPr>
          <a:xfrm>
            <a:off x="5724128" y="4689140"/>
            <a:ext cx="1763408" cy="369332"/>
          </a:xfrm>
          <a:prstGeom prst="rect">
            <a:avLst/>
          </a:prstGeom>
          <a:noFill/>
        </p:spPr>
        <p:txBody>
          <a:bodyPr wrap="square" rtlCol="0">
            <a:spAutoFit/>
          </a:bodyPr>
          <a:lstStyle/>
          <a:p>
            <a:r>
              <a:rPr lang="el-GR" dirty="0"/>
              <a:t>Ειρήνη</a:t>
            </a:r>
          </a:p>
        </p:txBody>
      </p:sp>
    </p:spTree>
    <p:extLst>
      <p:ext uri="{BB962C8B-B14F-4D97-AF65-F5344CB8AC3E}">
        <p14:creationId xmlns:p14="http://schemas.microsoft.com/office/powerpoint/2010/main" val="34219821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3517</TotalTime>
  <Words>1704</Words>
  <Application>Microsoft Macintosh PowerPoint</Application>
  <PresentationFormat>Προβολή στην οθόνη (4:3)</PresentationFormat>
  <Paragraphs>181</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Calibri</vt:lpstr>
      <vt:lpstr>Raleway</vt:lpstr>
      <vt:lpstr>Times New Roman</vt:lpstr>
      <vt:lpstr>Trebuchet MS</vt:lpstr>
      <vt:lpstr>Wingdings 3</vt:lpstr>
      <vt:lpstr>Facet</vt:lpstr>
      <vt:lpstr>                                                                               </vt:lpstr>
      <vt:lpstr>Η κοινοπραξία μας</vt:lpstr>
      <vt:lpstr>Η κοινοπραξία μας</vt:lpstr>
      <vt:lpstr>Η κοινοπραξία μας</vt:lpstr>
      <vt:lpstr>Η κοινοπραξία μας</vt:lpstr>
      <vt:lpstr>Η κοινοπραξία μας</vt:lpstr>
      <vt:lpstr>Η κοινοπραξία μας</vt:lpstr>
      <vt:lpstr>Η κοινοπραξία μας</vt:lpstr>
      <vt:lpstr>Ηθικές αξίες της ζωής </vt:lpstr>
      <vt:lpstr>Γιατί αυτό το θέμα;</vt:lpstr>
      <vt:lpstr>Παρουσίαση του PowerPoint</vt:lpstr>
      <vt:lpstr>Στόχοι του προγράμματος</vt:lpstr>
      <vt:lpstr>Γιατί και για ποιόν;</vt:lpstr>
      <vt:lpstr>Σε ποια αποτελέσματα αποσκοπούμε;</vt:lpstr>
      <vt:lpstr>Τα κίνητρά μας</vt:lpstr>
      <vt:lpstr>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Katja</dc:creator>
  <cp:lastModifiedBy>Kalliopi Angeli</cp:lastModifiedBy>
  <cp:revision>425</cp:revision>
  <dcterms:created xsi:type="dcterms:W3CDTF">2015-06-01T15:48:46Z</dcterms:created>
  <dcterms:modified xsi:type="dcterms:W3CDTF">2021-01-23T22:23:14Z</dcterms:modified>
</cp:coreProperties>
</file>